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ustom.xml" ContentType="application/vnd.openxmlformats-officedocument.custom-properti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4"/>
  </p:notesMasterIdLst>
  <p:sldIdLst>
    <p:sldId id="256" r:id="rId2"/>
    <p:sldId id="285" r:id="rId3"/>
    <p:sldId id="286" r:id="rId4"/>
    <p:sldId id="287" r:id="rId5"/>
    <p:sldId id="288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303" r:id="rId20"/>
    <p:sldId id="304" r:id="rId21"/>
    <p:sldId id="305" r:id="rId22"/>
    <p:sldId id="306" r:id="rId23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E0E3"/>
    <a:srgbClr val="777777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5C22544A-7EE6-4342-B048-85BDC9FD1C3A}" styleName="Medium Style 2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crgbClr r="0" g="0" b="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3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C238408C-6839-46EE-8131-EDA75C487F2E}" type="datetimeFigureOut">
              <a:rPr lang="en-US" smtClean="0"/>
              <a:pPr/>
              <a:t>10/28/2008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87D77045-401A-4D5E-BFE3-54C21A8A66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3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36" name="Shape 35"/>
          <p:cNvSpPr>
            <a:spLocks/>
          </p:cNvSpPr>
          <p:nvPr/>
        </p:nvSpPr>
        <p:spPr bwMode="auto">
          <a:xfrm>
            <a:off x="4821864" y="1066800"/>
            <a:ext cx="4343400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43" name="Shape 42"/>
          <p:cNvSpPr>
            <a:spLocks/>
          </p:cNvSpPr>
          <p:nvPr/>
        </p:nvSpPr>
        <p:spPr bwMode="auto">
          <a:xfrm>
            <a:off x="290624" y="-14176"/>
            <a:ext cx="5562600" cy="6553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22" name="Shape 21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24" name="Shape 23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26" name="Shape 25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27" name="Shape 26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</p:spPr>
        <p:txBody>
          <a:bodyPr/>
          <a:lstStyle>
            <a:extLst/>
          </a:lstStyle>
          <a:p>
            <a:fld id="{743653DA-8BF4-4869-96FE-9BCF43372D46}" type="datetimeFigureOut">
              <a:rPr lang="en-US" smtClean="0"/>
              <a:pPr/>
              <a:t>10/28/2008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</p:spPr>
        <p:txBody>
          <a:bodyPr/>
          <a:lstStyle>
            <a:extLst/>
          </a:lstStyle>
          <a:p>
            <a:fld id="{72AC53DF-4216-466D-99A7-94400E6C2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alpha val="50000"/>
              <a:satMod val="18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33400" y="464504"/>
            <a:ext cx="8153400" cy="774192"/>
          </a:xfrm>
        </p:spPr>
        <p:txBody>
          <a:bodyPr/>
          <a:lstStyle>
            <a:lvl1pPr marR="9144" algn="r">
              <a:defRPr sz="380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838381" y="1371600"/>
            <a:ext cx="3848419" cy="457200"/>
          </a:xfrm>
        </p:spPr>
        <p:txBody>
          <a:bodyPr tIns="0"/>
          <a:lstStyle>
            <a:lvl1pPr marL="0" indent="0" algn="r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129108-AC8D-4212-9283-60D9E99BF07A}" type="datetimeFigureOut">
              <a:rPr lang="en-US" smtClean="0"/>
              <a:pPr/>
              <a:t>10/28/2008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352800"/>
            <a:ext cx="7772400" cy="1974059"/>
          </a:xfrm>
        </p:spPr>
        <p:txBody>
          <a:bodyPr anchor="b"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l">
              <a:buNone/>
              <a:defRPr lang="en-US" sz="4000" b="1" cap="all" dirty="0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334000"/>
            <a:ext cx="7772400" cy="1052512"/>
          </a:xfrm>
        </p:spPr>
        <p:txBody>
          <a:bodyPr anchor="t"/>
          <a:lstStyle>
            <a:lvl1pPr marL="374904">
              <a:buNone/>
              <a:defRPr sz="20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DED3D3-6235-4F4C-B439-DF277FB555A7}" type="datetimeFigureOut">
              <a:rPr lang="en-US" smtClean="0"/>
              <a:pPr/>
              <a:t>10/28/2008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8229600" cy="1295400"/>
          </a:xfrm>
        </p:spPr>
        <p:txBody>
          <a:bodyPr anchor="ctr"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600200"/>
            <a:ext cx="4038600" cy="4525963"/>
          </a:xfrm>
        </p:spPr>
        <p:txBody>
          <a:bodyPr/>
          <a:lstStyle>
            <a:lvl1pPr marL="0" indent="0">
              <a:buFontTx/>
              <a:buNone/>
              <a:defRPr sz="20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5F1E3E-4B2F-4895-B65E-28B2E64F39F6}" type="datetimeFigureOut">
              <a:rPr lang="en-US" smtClean="0"/>
              <a:pPr/>
              <a:t>10/28/2008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2305044" y="3867144"/>
            <a:ext cx="4533900" cy="1601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402264"/>
            <a:ext cx="8686800" cy="886265"/>
          </a:xfrm>
          <a:prstGeom prst="rect">
            <a:avLst/>
          </a:prstGeom>
          <a:solidFill>
            <a:schemeClr val="bg2">
              <a:alpha val="50000"/>
              <a:satMod val="18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085435-8225-4333-BFFA-0096413F0D76}" type="datetimeFigureOut">
              <a:rPr lang="en-US" smtClean="0"/>
              <a:pPr/>
              <a:t>10/28/2008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83C494-2A87-468C-A21B-CB14FB9ABB00}" type="datetimeFigureOut">
              <a:rPr lang="en-US" smtClean="0"/>
              <a:pPr/>
              <a:t>10/28/2008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180FA0-5B31-4864-A2BB-719EA5A679C6}" type="datetimeFigureOut">
              <a:rPr lang="en-US" smtClean="0"/>
              <a:pPr/>
              <a:t>10/28/2008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ECC0C8-36B8-442A-833D-B6AACE86BB77}" type="datetimeFigureOut">
              <a:rPr lang="en-US" smtClean="0"/>
              <a:pPr/>
              <a:t>10/28/2008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8" name="Group 17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6858000" cy="914400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6712" y="1905000"/>
            <a:ext cx="8778240" cy="4960144"/>
          </a:xfrm>
        </p:spPr>
        <p:txBody>
          <a:bodyPr/>
          <a:lstStyle>
            <a:lvl1pPr>
              <a:buNone/>
              <a:defRPr sz="3200"/>
            </a:lvl1pPr>
            <a:extLst/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4" name="Group 17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E20EC5-AC53-4169-941E-EDF10CD23748}" type="datetimeFigureOut">
              <a:rPr lang="en-US" smtClean="0"/>
              <a:pPr/>
              <a:t>10/28/2008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>
              <a:defRPr sz="1100">
                <a:solidFill>
                  <a:schemeClr val="tx2"/>
                </a:solidFill>
              </a:defRPr>
            </a:lvl1pPr>
            <a:extLst/>
          </a:lstStyle>
          <a:p>
            <a:fld id="{8D3816DF-213E-421B-92D3-C068DBB023D6}" type="datetimeFigureOut">
              <a:rPr lang="en-US" smtClean="0">
                <a:solidFill>
                  <a:schemeClr val="tx2"/>
                </a:solidFill>
              </a:rPr>
              <a:pPr/>
              <a:t>10/28/2008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100">
                <a:solidFill>
                  <a:schemeClr val="tx2"/>
                </a:solidFill>
              </a:defRPr>
            </a:lvl1pPr>
            <a:extLst/>
          </a:lstStyle>
          <a:p>
            <a:pPr algn="r"/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>
              <a:defRPr sz="1200">
                <a:solidFill>
                  <a:schemeClr val="tx2"/>
                </a:solidFill>
              </a:defRPr>
            </a:lvl1pPr>
            <a:extLst/>
          </a:lstStyle>
          <a:p>
            <a:pPr algn="l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l"/>
              <a:t>‹#›</a:t>
            </a:fld>
            <a:endParaRPr lang="en-US" sz="120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eaLnBrk="1" latinLnBrk="0" hangingPunct="1">
        <a:spcBef>
          <a:spcPct val="0"/>
        </a:spcBef>
        <a:buNone/>
        <a:defRPr sz="4000" kern="1200" spc="-150" baseline="0">
          <a:solidFill>
            <a:schemeClr val="tx2">
              <a:satMod val="200000"/>
            </a:schemeClr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SzPct val="95000"/>
        <a:buFont typeface="Wingdings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-01.ibm.com/software/info/television/html/G462551L63877J35.html" TargetMode="External"/><Relationship Id="rId3" Type="http://schemas.openxmlformats.org/officeDocument/2006/relationships/hyperlink" Target="http://www.ptc.com/products/plm.htm" TargetMode="External"/><Relationship Id="rId7" Type="http://schemas.openxmlformats.org/officeDocument/2006/relationships/hyperlink" Target="http://www.3ds.com/products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daratech.com/glossary/" TargetMode="External"/><Relationship Id="rId11" Type="http://schemas.openxmlformats.org/officeDocument/2006/relationships/hyperlink" Target="http://www.egr.msu.edu/classes/ece480/goodman/GrievesPresnApr06.pdf" TargetMode="External"/><Relationship Id="rId5" Type="http://schemas.openxmlformats.org/officeDocument/2006/relationships/hyperlink" Target="http://mediaproducts.gartner.com/reprints/oracle/153351.html" TargetMode="External"/><Relationship Id="rId10" Type="http://schemas.openxmlformats.org/officeDocument/2006/relationships/hyperlink" Target="http://www.plm.automation.siemens.com/en_us/about_us/facts_philosophy/define_plm.shtml" TargetMode="External"/><Relationship Id="rId4" Type="http://schemas.openxmlformats.org/officeDocument/2006/relationships/hyperlink" Target="http://www.cimdata.com/plm/definition.html" TargetMode="External"/><Relationship Id="rId9" Type="http://schemas.openxmlformats.org/officeDocument/2006/relationships/hyperlink" Target="http://www.johnstark.com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plm.automation.siemens.com/en_us/about_us/facts_philosophy/define_plm.shtml" TargetMode="Externa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tc.com/products/plm.ht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www.plm.automation.siemens.com/en_us/about_us/facts_philosophy/define_plm.shtml" TargetMode="External"/><Relationship Id="rId4" Type="http://schemas.openxmlformats.org/officeDocument/2006/relationships/hyperlink" Target="http://www-01.ibm.com/software/info/television/html/G462551L63877J35.html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2986102" y="2643182"/>
            <a:ext cx="2943220" cy="940611"/>
          </a:xfrm>
        </p:spPr>
        <p:txBody>
          <a:bodyPr/>
          <a:lstStyle>
            <a:extLst/>
          </a:lstStyle>
          <a:p>
            <a:r>
              <a:rPr sz="4800" smtClean="0"/>
              <a:t>PLM</a:t>
            </a:r>
            <a:r>
              <a:rPr lang="en-US" sz="4800" cap="none" dirty="0" smtClean="0">
                <a:solidFill>
                  <a:schemeClr val="accent1"/>
                </a:solidFill>
              </a:rPr>
              <a:t>talks</a:t>
            </a:r>
            <a:endParaRPr lang="en-US" sz="4800" dirty="0"/>
          </a:p>
        </p:txBody>
      </p:sp>
      <p:sp>
        <p:nvSpPr>
          <p:cNvPr id="5" name="Rectangle 4"/>
          <p:cNvSpPr>
            <a:spLocks noGrp="1"/>
          </p:cNvSpPr>
          <p:nvPr>
            <p:ph type="body" idx="1"/>
          </p:nvPr>
        </p:nvSpPr>
        <p:spPr>
          <a:xfrm>
            <a:off x="2986102" y="3590934"/>
            <a:ext cx="3443286" cy="1052512"/>
          </a:xfrm>
        </p:spPr>
        <p:txBody>
          <a:bodyPr>
            <a:normAutofit/>
          </a:bodyPr>
          <a:lstStyle>
            <a:extLst/>
          </a:lstStyle>
          <a:p>
            <a:r>
              <a:rPr lang="en-US" sz="2800" dirty="0" smtClean="0"/>
              <a:t>PLM ideas in motion.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85786" y="2996983"/>
            <a:ext cx="750099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nb-NO" sz="3600" b="1" dirty="0" smtClean="0">
                <a:ea typeface="Arial Unicode MS" pitchFamily="34" charset="-128"/>
                <a:cs typeface="Arial" pitchFamily="34" charset="0"/>
              </a:rPr>
              <a:t>No unique answer.</a:t>
            </a:r>
            <a:endParaRPr lang="en-US" sz="3600" b="1" dirty="0"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85786" y="2996983"/>
            <a:ext cx="750099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nb-NO" sz="3600" b="1" dirty="0" smtClean="0">
                <a:ea typeface="Arial Unicode MS" pitchFamily="34" charset="-128"/>
                <a:cs typeface="Arial" pitchFamily="34" charset="0"/>
              </a:rPr>
              <a:t>A relevant question.</a:t>
            </a:r>
            <a:endParaRPr lang="en-US" sz="3600" b="1" dirty="0"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4282" y="2996983"/>
            <a:ext cx="8643998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nb-NO" sz="3600" b="1" dirty="0" smtClean="0">
                <a:ea typeface="Arial Unicode MS" pitchFamily="34" charset="-128"/>
                <a:cs typeface="Arial" pitchFamily="34" charset="0"/>
              </a:rPr>
              <a:t>A literal definition which makes sense.</a:t>
            </a:r>
            <a:endParaRPr lang="en-US" sz="3600" b="1" dirty="0"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4282" y="2996983"/>
            <a:ext cx="8643998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nb-NO" sz="3600" b="1" dirty="0" smtClean="0">
                <a:ea typeface="Arial Unicode MS" pitchFamily="34" charset="-128"/>
                <a:cs typeface="Arial" pitchFamily="34" charset="0"/>
              </a:rPr>
              <a:t>PLM is a theory.</a:t>
            </a:r>
            <a:endParaRPr lang="en-US" sz="3600" b="1" dirty="0"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4282" y="2996983"/>
            <a:ext cx="8643998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nb-NO" sz="3600" b="1" dirty="0" smtClean="0">
                <a:ea typeface="Arial Unicode MS" pitchFamily="34" charset="-128"/>
                <a:cs typeface="Arial" pitchFamily="34" charset="0"/>
              </a:rPr>
              <a:t>PLM is also a practice.</a:t>
            </a:r>
            <a:endParaRPr lang="en-US" sz="3600" b="1" dirty="0"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4282" y="2996983"/>
            <a:ext cx="8643998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nb-NO" sz="3600" b="1" dirty="0" smtClean="0">
                <a:ea typeface="Arial Unicode MS" pitchFamily="34" charset="-128"/>
                <a:cs typeface="Arial" pitchFamily="34" charset="0"/>
              </a:rPr>
              <a:t>PLM is even a market segment.</a:t>
            </a:r>
            <a:endParaRPr lang="en-US" sz="3600" b="1" dirty="0"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4282" y="2996983"/>
            <a:ext cx="8643998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nb-NO" sz="3600" b="1" dirty="0" smtClean="0">
                <a:ea typeface="Arial Unicode MS" pitchFamily="34" charset="-128"/>
                <a:cs typeface="Arial" pitchFamily="34" charset="0"/>
              </a:rPr>
              <a:t>A definition corresponding to usage.</a:t>
            </a:r>
            <a:endParaRPr lang="en-US" sz="3600" b="1" dirty="0"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4282" y="2996983"/>
            <a:ext cx="8643998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nb-NO" sz="3600" b="1" dirty="0" smtClean="0">
                <a:ea typeface="Arial Unicode MS" pitchFamily="34" charset="-128"/>
                <a:cs typeface="Arial" pitchFamily="34" charset="0"/>
              </a:rPr>
              <a:t>PLM coexists with other theories.</a:t>
            </a:r>
            <a:endParaRPr lang="en-US" sz="3600" b="1" dirty="0"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4282" y="2996983"/>
            <a:ext cx="8643998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nb-NO" sz="3600" b="1" dirty="0" smtClean="0">
                <a:ea typeface="Arial Unicode MS" pitchFamily="34" charset="-128"/>
                <a:cs typeface="Arial" pitchFamily="34" charset="0"/>
              </a:rPr>
              <a:t>Value of this definition.</a:t>
            </a:r>
            <a:endParaRPr lang="en-US" sz="3600" b="1" dirty="0"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 txBox="1">
            <a:spLocks/>
          </p:cNvSpPr>
          <p:nvPr/>
        </p:nvSpPr>
        <p:spPr>
          <a:xfrm>
            <a:off x="71406" y="5857892"/>
            <a:ext cx="1428760" cy="440545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all" spc="-150" normalizeH="0" baseline="0" noProof="0" dirty="0" err="1" smtClean="0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PLM</a:t>
            </a:r>
            <a:r>
              <a:rPr kumimoji="0" lang="en-US" sz="2400" b="1" i="0" u="none" strike="noStrike" kern="1200" cap="none" spc="-150" normalizeH="0" baseline="0" noProof="0" dirty="0" err="1" smtClean="0">
                <a:ln/>
                <a:solidFill>
                  <a:schemeClr val="accent1"/>
                </a:solidFill>
                <a:effectLst>
                  <a:reflection blurRad="12700" stA="50000" endPos="50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talks</a:t>
            </a:r>
            <a:endParaRPr kumimoji="0" lang="en-US" sz="2400" b="1" i="0" u="none" strike="noStrike" kern="1200" cap="all" spc="-150" normalizeH="0" baseline="0" noProof="0" dirty="0">
              <a:ln/>
              <a:solidFill>
                <a:schemeClr val="tx1"/>
              </a:solidFill>
              <a:effectLst>
                <a:reflection blurRad="12700" stA="50000" endPos="50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Rectangle 4"/>
          <p:cNvSpPr>
            <a:spLocks noGrp="1"/>
          </p:cNvSpPr>
          <p:nvPr>
            <p:ph type="body" idx="1"/>
          </p:nvPr>
        </p:nvSpPr>
        <p:spPr>
          <a:xfrm>
            <a:off x="71406" y="6305578"/>
            <a:ext cx="1571636" cy="338132"/>
          </a:xfrm>
        </p:spPr>
        <p:txBody>
          <a:bodyPr>
            <a:normAutofit/>
          </a:bodyPr>
          <a:lstStyle>
            <a:extLst/>
          </a:lstStyle>
          <a:p>
            <a:r>
              <a:rPr lang="en-US" sz="1200" dirty="0" smtClean="0"/>
              <a:t>PLM ideas in motion.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785786" y="1214422"/>
            <a:ext cx="7500990" cy="230832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nb-NO" sz="3600" b="1" dirty="0" smtClean="0">
                <a:ea typeface="Arial Unicode MS" pitchFamily="34" charset="-128"/>
                <a:cs typeface="Arial" pitchFamily="34" charset="0"/>
              </a:rPr>
              <a:t>PLM. A definition.</a:t>
            </a:r>
          </a:p>
          <a:p>
            <a:endParaRPr lang="nb-NO" sz="3600" b="1" dirty="0" smtClean="0">
              <a:ea typeface="Arial Unicode MS" pitchFamily="34" charset="-128"/>
              <a:cs typeface="Arial" pitchFamily="34" charset="0"/>
            </a:endParaRPr>
          </a:p>
          <a:p>
            <a:r>
              <a:rPr lang="nb-NO" sz="3600" b="1" dirty="0" smtClean="0">
                <a:ea typeface="Arial Unicode MS" pitchFamily="34" charset="-128"/>
                <a:cs typeface="Arial" pitchFamily="34" charset="0"/>
              </a:rPr>
              <a:t>Oslo (Norway), 12</a:t>
            </a:r>
            <a:r>
              <a:rPr lang="nb-NO" sz="3600" b="1" baseline="30000" dirty="0" smtClean="0">
                <a:ea typeface="Arial Unicode MS" pitchFamily="34" charset="-128"/>
                <a:cs typeface="Arial" pitchFamily="34" charset="0"/>
              </a:rPr>
              <a:t>th</a:t>
            </a:r>
            <a:r>
              <a:rPr lang="nb-NO" sz="3600" b="1" dirty="0" smtClean="0">
                <a:ea typeface="Arial Unicode MS" pitchFamily="34" charset="-128"/>
                <a:cs typeface="Arial" pitchFamily="34" charset="0"/>
              </a:rPr>
              <a:t> October 2008</a:t>
            </a:r>
          </a:p>
          <a:p>
            <a:r>
              <a:rPr lang="nb-NO" sz="3600" b="1" dirty="0" smtClean="0">
                <a:ea typeface="Arial Unicode MS" pitchFamily="34" charset="-128"/>
                <a:cs typeface="Arial" pitchFamily="34" charset="0"/>
              </a:rPr>
              <a:t>Matthieu Serge Blanpain</a:t>
            </a:r>
            <a:endParaRPr lang="en-US" sz="3600" b="1" dirty="0"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4282" y="2996983"/>
            <a:ext cx="8643998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nb-NO" sz="3600" b="1" dirty="0" smtClean="0">
                <a:ea typeface="Arial Unicode MS" pitchFamily="34" charset="-128"/>
                <a:cs typeface="Arial" pitchFamily="34" charset="0"/>
              </a:rPr>
              <a:t>Critics of this definition.</a:t>
            </a:r>
            <a:endParaRPr lang="en-US" sz="3600" b="1" dirty="0"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4282" y="2996983"/>
            <a:ext cx="8643998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nb-NO" sz="3600" b="1" dirty="0" smtClean="0">
                <a:ea typeface="Arial Unicode MS" pitchFamily="34" charset="-128"/>
                <a:cs typeface="Arial" pitchFamily="34" charset="0"/>
              </a:rPr>
              <a:t>To understand is the first step to master.</a:t>
            </a:r>
            <a:endParaRPr lang="en-US" sz="3600" b="1" dirty="0"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4"/>
          <p:cNvSpPr>
            <a:spLocks noGrp="1"/>
          </p:cNvSpPr>
          <p:nvPr>
            <p:ph type="body" idx="1"/>
          </p:nvPr>
        </p:nvSpPr>
        <p:spPr>
          <a:xfrm>
            <a:off x="71406" y="6305578"/>
            <a:ext cx="1571636" cy="338132"/>
          </a:xfrm>
        </p:spPr>
        <p:txBody>
          <a:bodyPr>
            <a:normAutofit/>
          </a:bodyPr>
          <a:lstStyle>
            <a:extLst/>
          </a:lstStyle>
          <a:p>
            <a:r>
              <a:rPr lang="en-US" sz="1200" dirty="0" smtClean="0"/>
              <a:t>PLM ideas in motion.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785786" y="1214422"/>
            <a:ext cx="7500990" cy="230832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nb-NO" sz="3600" b="1" dirty="0" smtClean="0">
                <a:ea typeface="Arial Unicode MS" pitchFamily="34" charset="-128"/>
                <a:cs typeface="Arial" pitchFamily="34" charset="0"/>
              </a:rPr>
              <a:t>PLM. A definition.</a:t>
            </a:r>
          </a:p>
          <a:p>
            <a:endParaRPr lang="nb-NO" sz="3600" b="1" dirty="0" smtClean="0">
              <a:ea typeface="Arial Unicode MS" pitchFamily="34" charset="-128"/>
              <a:cs typeface="Arial" pitchFamily="34" charset="0"/>
            </a:endParaRPr>
          </a:p>
          <a:p>
            <a:r>
              <a:rPr lang="nb-NO" sz="3600" b="1" dirty="0" smtClean="0">
                <a:ea typeface="Arial Unicode MS" pitchFamily="34" charset="-128"/>
                <a:cs typeface="Arial" pitchFamily="34" charset="0"/>
              </a:rPr>
              <a:t>Oslo (Norway), 12</a:t>
            </a:r>
            <a:r>
              <a:rPr lang="nb-NO" sz="3600" b="1" baseline="30000" dirty="0" smtClean="0">
                <a:ea typeface="Arial Unicode MS" pitchFamily="34" charset="-128"/>
                <a:cs typeface="Arial" pitchFamily="34" charset="0"/>
              </a:rPr>
              <a:t>th</a:t>
            </a:r>
            <a:r>
              <a:rPr lang="nb-NO" sz="3600" b="1" dirty="0" smtClean="0">
                <a:ea typeface="Arial Unicode MS" pitchFamily="34" charset="-128"/>
                <a:cs typeface="Arial" pitchFamily="34" charset="0"/>
              </a:rPr>
              <a:t> October 2008</a:t>
            </a:r>
          </a:p>
          <a:p>
            <a:r>
              <a:rPr lang="nb-NO" sz="3600" b="1" dirty="0" smtClean="0">
                <a:ea typeface="Arial Unicode MS" pitchFamily="34" charset="-128"/>
                <a:cs typeface="Arial" pitchFamily="34" charset="0"/>
              </a:rPr>
              <a:t>Matthieu Serge Blanpain</a:t>
            </a:r>
            <a:endParaRPr lang="en-US" sz="3600" b="1" dirty="0">
              <a:ea typeface="Arial Unicode MS" pitchFamily="34" charset="-128"/>
              <a:cs typeface="Arial" pitchFamily="34" charset="0"/>
            </a:endParaRPr>
          </a:p>
        </p:txBody>
      </p:sp>
      <p:pic>
        <p:nvPicPr>
          <p:cNvPr id="8" name="Picture 7" descr="pla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82669" y="3760697"/>
            <a:ext cx="1178662" cy="1168501"/>
          </a:xfrm>
          <a:prstGeom prst="rect">
            <a:avLst/>
          </a:prstGeom>
        </p:spPr>
      </p:pic>
      <p:sp>
        <p:nvSpPr>
          <p:cNvPr id="6" name="Rectangle 3"/>
          <p:cNvSpPr txBox="1">
            <a:spLocks/>
          </p:cNvSpPr>
          <p:nvPr/>
        </p:nvSpPr>
        <p:spPr>
          <a:xfrm>
            <a:off x="71406" y="5857892"/>
            <a:ext cx="1428760" cy="440545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all" spc="-150" normalizeH="0" baseline="0" noProof="0" dirty="0" err="1" smtClean="0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PLM</a:t>
            </a:r>
            <a:r>
              <a:rPr kumimoji="0" lang="en-US" sz="2400" b="1" i="0" u="none" strike="noStrike" kern="1200" cap="none" spc="-150" normalizeH="0" baseline="0" noProof="0" dirty="0" err="1" smtClean="0">
                <a:ln/>
                <a:solidFill>
                  <a:schemeClr val="accent1"/>
                </a:solidFill>
                <a:effectLst>
                  <a:reflection blurRad="12700" stA="50000" endPos="50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talks</a:t>
            </a:r>
            <a:endParaRPr kumimoji="0" lang="en-US" sz="2400" b="1" i="0" u="none" strike="noStrike" kern="1200" cap="all" spc="-150" normalizeH="0" baseline="0" noProof="0" dirty="0">
              <a:ln/>
              <a:solidFill>
                <a:schemeClr val="tx1"/>
              </a:solidFill>
              <a:effectLst>
                <a:reflection blurRad="12700" stA="50000" endPos="50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2844" y="3143248"/>
            <a:ext cx="285752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nb-NO" sz="2800" b="1" dirty="0" smtClean="0">
                <a:ea typeface="Arial Unicode MS" pitchFamily="34" charset="-128"/>
                <a:cs typeface="Arial" pitchFamily="34" charset="0"/>
              </a:rPr>
              <a:t>PLM vendor</a:t>
            </a:r>
            <a:endParaRPr lang="en-US" sz="2800" b="1" dirty="0"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1800000" y="5400000"/>
            <a:ext cx="7286676" cy="940611"/>
          </a:xfrm>
        </p:spPr>
        <p:txBody>
          <a:bodyPr/>
          <a:lstStyle>
            <a:extLst/>
          </a:lstStyle>
          <a:p>
            <a:r>
              <a:rPr lang="en-US" sz="3200" cap="none" dirty="0" smtClean="0"/>
              <a:t>figure 1 </a:t>
            </a:r>
            <a:r>
              <a:rPr lang="en-US" sz="3200" cap="none" dirty="0" smtClean="0">
                <a:solidFill>
                  <a:schemeClr val="accent1"/>
                </a:solidFill>
              </a:rPr>
              <a:t> ”PLM” is widely employed</a:t>
            </a:r>
            <a:endParaRPr lang="en-US" sz="3200" cap="none" dirty="0"/>
          </a:p>
        </p:txBody>
      </p:sp>
      <p:sp>
        <p:nvSpPr>
          <p:cNvPr id="5" name="TextBox 4"/>
          <p:cNvSpPr txBox="1"/>
          <p:nvPr/>
        </p:nvSpPr>
        <p:spPr>
          <a:xfrm>
            <a:off x="142844" y="1762772"/>
            <a:ext cx="285752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nb-NO" sz="2800" b="1" dirty="0" smtClean="0">
                <a:ea typeface="Arial Unicode MS" pitchFamily="34" charset="-128"/>
                <a:cs typeface="Arial" pitchFamily="34" charset="0"/>
              </a:rPr>
              <a:t>PLM system</a:t>
            </a:r>
            <a:endParaRPr lang="en-US" sz="2800" b="1" dirty="0"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844" y="521783"/>
            <a:ext cx="285752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nb-NO" sz="2800" b="1" dirty="0" smtClean="0">
                <a:ea typeface="Arial Unicode MS" pitchFamily="34" charset="-128"/>
                <a:cs typeface="Arial" pitchFamily="34" charset="0"/>
              </a:rPr>
              <a:t>PLM project</a:t>
            </a:r>
            <a:endParaRPr lang="en-US" sz="2800" b="1" dirty="0"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844" y="3718141"/>
            <a:ext cx="285752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nb-NO" sz="2800" b="1" dirty="0" smtClean="0">
                <a:ea typeface="Arial Unicode MS" pitchFamily="34" charset="-128"/>
                <a:cs typeface="Arial" pitchFamily="34" charset="0"/>
              </a:rPr>
              <a:t>PLM analyst</a:t>
            </a:r>
            <a:endParaRPr lang="en-US" sz="2800" b="1" dirty="0"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2844" y="1021849"/>
            <a:ext cx="3429024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nb-NO" sz="2800" b="1" dirty="0" smtClean="0">
                <a:ea typeface="Arial Unicode MS" pitchFamily="34" charset="-128"/>
                <a:cs typeface="Arial" pitchFamily="34" charset="0"/>
              </a:rPr>
              <a:t>PLM consultant</a:t>
            </a:r>
            <a:endParaRPr lang="en-US" sz="2800" b="1" dirty="0"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57554" y="1025238"/>
            <a:ext cx="4214842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nb-NO" sz="2800" b="1" dirty="0" smtClean="0">
                <a:ea typeface="Arial Unicode MS" pitchFamily="34" charset="-128"/>
                <a:cs typeface="Arial" pitchFamily="34" charset="0"/>
              </a:rPr>
              <a:t>PLM research center</a:t>
            </a:r>
            <a:endParaRPr lang="en-US" sz="2800" b="1" dirty="0"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28992" y="3714752"/>
            <a:ext cx="2643206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nb-NO" sz="2800" b="1" dirty="0" smtClean="0">
                <a:ea typeface="Arial Unicode MS" pitchFamily="34" charset="-128"/>
                <a:cs typeface="Arial" pitchFamily="34" charset="0"/>
              </a:rPr>
              <a:t>PLM market</a:t>
            </a:r>
            <a:endParaRPr lang="en-US" sz="2800" b="1" dirty="0"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2844" y="2405714"/>
            <a:ext cx="214314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nb-NO" sz="2800" b="1" dirty="0" smtClean="0">
                <a:ea typeface="Arial Unicode MS" pitchFamily="34" charset="-128"/>
                <a:cs typeface="Arial" pitchFamily="34" charset="0"/>
              </a:rPr>
              <a:t>PLM user</a:t>
            </a:r>
            <a:endParaRPr lang="en-US" sz="2800" b="1" dirty="0"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57554" y="1830821"/>
            <a:ext cx="4429156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nb-NO" sz="2800" b="1" dirty="0" smtClean="0">
                <a:ea typeface="Arial Unicode MS" pitchFamily="34" charset="-128"/>
                <a:cs typeface="Arial" pitchFamily="34" charset="0"/>
              </a:rPr>
              <a:t>PLM maturity model</a:t>
            </a:r>
            <a:endParaRPr lang="en-US" sz="2800" b="1" dirty="0"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57554" y="525172"/>
            <a:ext cx="214314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nb-NO" sz="2800" b="1" dirty="0" smtClean="0">
                <a:ea typeface="Arial Unicode MS" pitchFamily="34" charset="-128"/>
                <a:cs typeface="Arial" pitchFamily="34" charset="0"/>
              </a:rPr>
              <a:t>PLM 2.0</a:t>
            </a:r>
            <a:endParaRPr lang="en-US" sz="2800" b="1" dirty="0"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28992" y="3143248"/>
            <a:ext cx="321471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nb-NO" sz="2800" b="1" dirty="0" smtClean="0">
                <a:ea typeface="Arial Unicode MS" pitchFamily="34" charset="-128"/>
                <a:cs typeface="Arial" pitchFamily="34" charset="0"/>
              </a:rPr>
              <a:t>PLM magazine</a:t>
            </a:r>
            <a:endParaRPr lang="en-US" sz="2800" b="1" dirty="0"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215206" y="3143248"/>
            <a:ext cx="142876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nb-NO" sz="2800" b="1" dirty="0" smtClean="0">
                <a:ea typeface="Arial Unicode MS" pitchFamily="34" charset="-128"/>
                <a:cs typeface="Arial" pitchFamily="34" charset="0"/>
              </a:rPr>
              <a:t>PLM TV</a:t>
            </a:r>
            <a:endParaRPr lang="en-US" sz="2800" b="1" dirty="0"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43768" y="521783"/>
            <a:ext cx="1928826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nb-NO" sz="2800" b="1" dirty="0" smtClean="0">
                <a:ea typeface="Arial Unicode MS" pitchFamily="34" charset="-128"/>
                <a:cs typeface="Arial" pitchFamily="34" charset="0"/>
              </a:rPr>
              <a:t>PLM talks</a:t>
            </a:r>
            <a:endParaRPr lang="en-US" sz="2800" b="1" dirty="0"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57554" y="2402325"/>
            <a:ext cx="4429156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nb-NO" sz="2800" b="1" dirty="0" smtClean="0">
                <a:ea typeface="Arial Unicode MS" pitchFamily="34" charset="-128"/>
                <a:cs typeface="Arial" pitchFamily="34" charset="0"/>
              </a:rPr>
              <a:t>PLM processes</a:t>
            </a:r>
            <a:endParaRPr lang="en-US" sz="2800" b="1" dirty="0"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0" name="Rectangle 4"/>
          <p:cNvSpPr>
            <a:spLocks noGrp="1"/>
          </p:cNvSpPr>
          <p:nvPr>
            <p:ph type="body" idx="1"/>
          </p:nvPr>
        </p:nvSpPr>
        <p:spPr>
          <a:xfrm>
            <a:off x="71406" y="6305578"/>
            <a:ext cx="1571636" cy="338132"/>
          </a:xfrm>
        </p:spPr>
        <p:txBody>
          <a:bodyPr>
            <a:normAutofit/>
          </a:bodyPr>
          <a:lstStyle>
            <a:extLst/>
          </a:lstStyle>
          <a:p>
            <a:r>
              <a:rPr lang="en-US" sz="1200" dirty="0" smtClean="0"/>
              <a:t>PLM ideas in motion.</a:t>
            </a:r>
            <a:endParaRPr lang="en-US" sz="1200" dirty="0"/>
          </a:p>
        </p:txBody>
      </p:sp>
      <p:sp>
        <p:nvSpPr>
          <p:cNvPr id="21" name="Rectangle 3"/>
          <p:cNvSpPr txBox="1">
            <a:spLocks/>
          </p:cNvSpPr>
          <p:nvPr/>
        </p:nvSpPr>
        <p:spPr>
          <a:xfrm>
            <a:off x="71406" y="5857892"/>
            <a:ext cx="1428760" cy="440545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all" spc="-150" normalizeH="0" baseline="0" noProof="0" dirty="0" err="1" smtClean="0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PLM</a:t>
            </a:r>
            <a:r>
              <a:rPr kumimoji="0" lang="en-US" sz="2400" b="1" i="0" u="none" strike="noStrike" kern="1200" cap="none" spc="-150" normalizeH="0" baseline="0" noProof="0" dirty="0" err="1" smtClean="0">
                <a:ln/>
                <a:solidFill>
                  <a:schemeClr val="accent1"/>
                </a:solidFill>
                <a:effectLst>
                  <a:reflection blurRad="12700" stA="50000" endPos="50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talks</a:t>
            </a:r>
            <a:endParaRPr kumimoji="0" lang="en-US" sz="2400" b="1" i="0" u="none" strike="noStrike" kern="1200" cap="all" spc="-150" normalizeH="0" baseline="0" noProof="0" dirty="0">
              <a:ln/>
              <a:solidFill>
                <a:schemeClr val="tx1"/>
              </a:solidFill>
              <a:effectLst>
                <a:reflection blurRad="12700" stA="50000" endPos="50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14282" y="665788"/>
            <a:ext cx="878687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nb-NO" sz="2000" b="1" dirty="0" smtClean="0">
                <a:ea typeface="Arial Unicode MS" pitchFamily="34" charset="-128"/>
                <a:cs typeface="Arial" pitchFamily="34" charset="0"/>
              </a:rPr>
              <a:t>A business strategy : </a:t>
            </a:r>
            <a:r>
              <a:rPr lang="nb-NO" sz="2000" b="1" i="1" dirty="0" smtClean="0">
                <a:solidFill>
                  <a:srgbClr val="0070C0"/>
                </a:solidFill>
                <a:ea typeface="Arial Unicode MS" pitchFamily="34" charset="-128"/>
                <a:cs typeface="Arial" pitchFamily="34" charset="0"/>
              </a:rPr>
              <a:t>Dassault Systèmes</a:t>
            </a:r>
            <a:endParaRPr lang="en-US" sz="2000" b="1" i="1" dirty="0">
              <a:solidFill>
                <a:srgbClr val="0070C0"/>
              </a:solidFill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4282" y="4176133"/>
            <a:ext cx="878687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nb-NO" sz="2000" b="1" dirty="0" smtClean="0">
                <a:ea typeface="Arial Unicode MS" pitchFamily="34" charset="-128"/>
                <a:cs typeface="Arial" pitchFamily="34" charset="0"/>
              </a:rPr>
              <a:t>A solution, [...] the primary means : </a:t>
            </a:r>
            <a:r>
              <a:rPr lang="nb-NO" sz="2000" b="1" i="1" dirty="0" smtClean="0">
                <a:solidFill>
                  <a:srgbClr val="0070C0"/>
                </a:solidFill>
                <a:ea typeface="Arial Unicode MS" pitchFamily="34" charset="-128"/>
                <a:cs typeface="Arial" pitchFamily="34" charset="0"/>
              </a:rPr>
              <a:t>PTC</a:t>
            </a:r>
            <a:endParaRPr lang="en-US" sz="2000" b="1" i="1" dirty="0">
              <a:solidFill>
                <a:srgbClr val="0070C0"/>
              </a:solidFill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4282" y="4472897"/>
            <a:ext cx="8786874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200" b="1" dirty="0" smtClean="0">
                <a:ea typeface="Arial Unicode MS" pitchFamily="34" charset="-128"/>
                <a:cs typeface="Arial" pitchFamily="34" charset="0"/>
                <a:hlinkClick r:id="rId3"/>
              </a:rPr>
              <a:t>http://www.ptc.com/products/plm.htm</a:t>
            </a:r>
            <a:r>
              <a:rPr lang="en-US" sz="1200" b="1" dirty="0" smtClean="0"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ea typeface="Arial Unicode MS" pitchFamily="34" charset="-128"/>
                <a:cs typeface="Arial" pitchFamily="34" charset="0"/>
              </a:rPr>
              <a:t>(retrieved 12th October 2008)</a:t>
            </a:r>
            <a:endParaRPr lang="en-US" sz="1200" b="1" dirty="0">
              <a:solidFill>
                <a:schemeClr val="tx2">
                  <a:lumMod val="50000"/>
                </a:schemeClr>
              </a:solidFill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4282" y="1685970"/>
            <a:ext cx="878687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nb-NO" sz="2000" b="1" dirty="0" smtClean="0">
                <a:ea typeface="Arial Unicode MS" pitchFamily="34" charset="-128"/>
                <a:cs typeface="Arial" pitchFamily="34" charset="0"/>
              </a:rPr>
              <a:t>A strategic business approach : </a:t>
            </a:r>
            <a:r>
              <a:rPr lang="nb-NO" sz="2000" b="1" i="1" dirty="0" smtClean="0">
                <a:solidFill>
                  <a:srgbClr val="0070C0"/>
                </a:solidFill>
                <a:ea typeface="Arial Unicode MS" pitchFamily="34" charset="-128"/>
                <a:cs typeface="Arial" pitchFamily="34" charset="0"/>
              </a:rPr>
              <a:t>Cimdata</a:t>
            </a:r>
            <a:endParaRPr lang="en-US" sz="2000" b="1" i="1" dirty="0">
              <a:solidFill>
                <a:srgbClr val="0070C0"/>
              </a:solidFill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14282" y="1982734"/>
            <a:ext cx="8786874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200" b="1" dirty="0" smtClean="0">
                <a:ea typeface="Arial Unicode MS" pitchFamily="34" charset="-128"/>
                <a:cs typeface="Arial" pitchFamily="34" charset="0"/>
                <a:hlinkClick r:id="rId4"/>
              </a:rPr>
              <a:t>http://www.cimdata.com/plm/definition.html</a:t>
            </a:r>
            <a:r>
              <a:rPr lang="en-US" sz="1200" b="1" dirty="0" smtClean="0"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ea typeface="Arial Unicode MS" pitchFamily="34" charset="-128"/>
                <a:cs typeface="Arial" pitchFamily="34" charset="0"/>
              </a:rPr>
              <a:t>(retrieved 12th October 2008)</a:t>
            </a:r>
            <a:endParaRPr lang="en-US" sz="1200" b="1" dirty="0">
              <a:solidFill>
                <a:schemeClr val="tx2">
                  <a:lumMod val="50000"/>
                </a:schemeClr>
              </a:solidFill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14282" y="3000372"/>
            <a:ext cx="878687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nb-NO" sz="2000" b="1" dirty="0" smtClean="0">
                <a:ea typeface="Arial Unicode MS" pitchFamily="34" charset="-128"/>
                <a:cs typeface="Arial" pitchFamily="34" charset="0"/>
              </a:rPr>
              <a:t>A key business discipline : </a:t>
            </a:r>
            <a:r>
              <a:rPr lang="nb-NO" sz="2000" b="1" i="1" dirty="0" smtClean="0">
                <a:solidFill>
                  <a:srgbClr val="0070C0"/>
                </a:solidFill>
                <a:ea typeface="Arial Unicode MS" pitchFamily="34" charset="-128"/>
                <a:cs typeface="Arial" pitchFamily="34" charset="0"/>
              </a:rPr>
              <a:t>Gartner</a:t>
            </a:r>
            <a:endParaRPr lang="en-US" sz="2000" b="1" i="1" dirty="0">
              <a:solidFill>
                <a:srgbClr val="0070C0"/>
              </a:solidFill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14282" y="3294877"/>
            <a:ext cx="8786874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200" b="1" dirty="0" smtClean="0">
                <a:ea typeface="Arial Unicode MS" pitchFamily="34" charset="-128"/>
                <a:cs typeface="Arial" pitchFamily="34" charset="0"/>
                <a:hlinkClick r:id="rId5"/>
              </a:rPr>
              <a:t>http://mediaproducts.gartner.com/reprints/oracle/153351.html</a:t>
            </a:r>
            <a:r>
              <a:rPr lang="en-US" sz="1200" b="1" dirty="0" smtClean="0"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ea typeface="Arial Unicode MS" pitchFamily="34" charset="-128"/>
                <a:cs typeface="Arial" pitchFamily="34" charset="0"/>
              </a:rPr>
              <a:t>(retrieved 12th October 2008)</a:t>
            </a:r>
            <a:endParaRPr lang="en-US" sz="1200" b="1" dirty="0">
              <a:solidFill>
                <a:schemeClr val="tx2">
                  <a:lumMod val="50000"/>
                </a:schemeClr>
              </a:solidFill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4282" y="1169243"/>
            <a:ext cx="878687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nb-NO" sz="2000" b="1" dirty="0" smtClean="0">
                <a:ea typeface="Arial Unicode MS" pitchFamily="34" charset="-128"/>
                <a:cs typeface="Arial" pitchFamily="34" charset="0"/>
              </a:rPr>
              <a:t>A vision and philosophy : </a:t>
            </a:r>
            <a:r>
              <a:rPr lang="nb-NO" sz="2000" b="1" i="1" dirty="0" smtClean="0">
                <a:solidFill>
                  <a:srgbClr val="0070C0"/>
                </a:solidFill>
                <a:ea typeface="Arial Unicode MS" pitchFamily="34" charset="-128"/>
                <a:cs typeface="Arial" pitchFamily="34" charset="0"/>
              </a:rPr>
              <a:t>Daratech</a:t>
            </a:r>
            <a:endParaRPr lang="en-US" sz="2000" b="1" i="1" dirty="0">
              <a:solidFill>
                <a:srgbClr val="0070C0"/>
              </a:solidFill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4282" y="1437489"/>
            <a:ext cx="8786874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200" b="1" dirty="0" smtClean="0">
                <a:ea typeface="Arial Unicode MS" pitchFamily="34" charset="-128"/>
                <a:cs typeface="Arial" pitchFamily="34" charset="0"/>
                <a:hlinkClick r:id="rId6"/>
              </a:rPr>
              <a:t>http://www.daratech.com/glossary/</a:t>
            </a:r>
            <a:r>
              <a:rPr lang="en-US" sz="1200" b="1" dirty="0" smtClean="0"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ea typeface="Arial Unicode MS" pitchFamily="34" charset="-128"/>
                <a:cs typeface="Arial" pitchFamily="34" charset="0"/>
              </a:rPr>
              <a:t>(retrieved 12th October 2008)</a:t>
            </a:r>
            <a:endParaRPr lang="en-US" sz="1200" b="1" dirty="0">
              <a:solidFill>
                <a:schemeClr val="tx2">
                  <a:lumMod val="50000"/>
                </a:schemeClr>
              </a:solidFill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4282" y="965941"/>
            <a:ext cx="8786874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200" b="1" dirty="0" smtClean="0">
                <a:ea typeface="Arial Unicode MS" pitchFamily="34" charset="-128"/>
                <a:cs typeface="Arial" pitchFamily="34" charset="0"/>
                <a:hlinkClick r:id="rId7"/>
              </a:rPr>
              <a:t>http://www.3ds.com/products/</a:t>
            </a:r>
            <a:r>
              <a:rPr lang="en-US" sz="1200" b="1" dirty="0" smtClean="0"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ea typeface="Arial Unicode MS" pitchFamily="34" charset="-128"/>
                <a:cs typeface="Arial" pitchFamily="34" charset="0"/>
              </a:rPr>
              <a:t>(retrieved 12th October 2008)</a:t>
            </a:r>
            <a:endParaRPr lang="en-US" sz="1200" b="1" dirty="0">
              <a:solidFill>
                <a:schemeClr val="tx2">
                  <a:lumMod val="50000"/>
                </a:schemeClr>
              </a:solidFill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4282" y="4680717"/>
            <a:ext cx="878687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nb-NO" sz="2000" b="1" dirty="0" smtClean="0">
                <a:ea typeface="Arial Unicode MS" pitchFamily="34" charset="-128"/>
                <a:cs typeface="Arial" pitchFamily="34" charset="0"/>
              </a:rPr>
              <a:t>A set of capabilities : </a:t>
            </a:r>
            <a:r>
              <a:rPr lang="nb-NO" sz="2000" b="1" i="1" dirty="0" smtClean="0">
                <a:solidFill>
                  <a:srgbClr val="0070C0"/>
                </a:solidFill>
                <a:ea typeface="Arial Unicode MS" pitchFamily="34" charset="-128"/>
                <a:cs typeface="Arial" pitchFamily="34" charset="0"/>
              </a:rPr>
              <a:t>IBM</a:t>
            </a:r>
            <a:endParaRPr lang="en-US" sz="2000" b="1" i="1" dirty="0">
              <a:solidFill>
                <a:srgbClr val="0070C0"/>
              </a:solidFill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4282" y="4937951"/>
            <a:ext cx="8786874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200" b="1" dirty="0" smtClean="0">
                <a:ea typeface="Arial Unicode MS" pitchFamily="34" charset="-128"/>
                <a:cs typeface="Arial" pitchFamily="34" charset="0"/>
                <a:hlinkClick r:id="rId8"/>
              </a:rPr>
              <a:t>http://www-01.ibm.com/software/info/television/html/G462551L63877J35.html</a:t>
            </a:r>
            <a:r>
              <a:rPr lang="en-US" sz="1200" b="1" dirty="0" smtClean="0"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ea typeface="Arial Unicode MS" pitchFamily="34" charset="-128"/>
                <a:cs typeface="Arial" pitchFamily="34" charset="0"/>
              </a:rPr>
              <a:t>(retrieved 12th October 2008)</a:t>
            </a:r>
            <a:endParaRPr lang="en-US" sz="1200" b="1" dirty="0">
              <a:solidFill>
                <a:schemeClr val="tx2">
                  <a:lumMod val="50000"/>
                </a:schemeClr>
              </a:solidFill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4282" y="2214554"/>
            <a:ext cx="878687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nb-NO" sz="2000" b="1" dirty="0" smtClean="0">
                <a:ea typeface="Arial Unicode MS" pitchFamily="34" charset="-128"/>
                <a:cs typeface="Arial" pitchFamily="34" charset="0"/>
              </a:rPr>
              <a:t>An integrated, information-driven approach : </a:t>
            </a:r>
            <a:r>
              <a:rPr lang="nb-NO" sz="2000" b="1" i="1" dirty="0" smtClean="0">
                <a:solidFill>
                  <a:srgbClr val="0070C0"/>
                </a:solidFill>
                <a:ea typeface="Arial Unicode MS" pitchFamily="34" charset="-128"/>
                <a:cs typeface="Arial" pitchFamily="34" charset="0"/>
              </a:rPr>
              <a:t>Michael Grieves</a:t>
            </a:r>
            <a:endParaRPr lang="en-US" sz="2000" b="1" i="1" dirty="0">
              <a:solidFill>
                <a:srgbClr val="0070C0"/>
              </a:solidFill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4282" y="3500438"/>
            <a:ext cx="878687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nb-NO" sz="2000" b="1" dirty="0" smtClean="0">
                <a:ea typeface="Arial Unicode MS" pitchFamily="34" charset="-128"/>
                <a:cs typeface="Arial" pitchFamily="34" charset="0"/>
              </a:rPr>
              <a:t>A business activity : </a:t>
            </a:r>
            <a:r>
              <a:rPr lang="nb-NO" sz="2000" b="1" i="1" dirty="0" smtClean="0">
                <a:solidFill>
                  <a:srgbClr val="0070C0"/>
                </a:solidFill>
                <a:ea typeface="Arial Unicode MS" pitchFamily="34" charset="-128"/>
                <a:cs typeface="Arial" pitchFamily="34" charset="0"/>
              </a:rPr>
              <a:t>John Stark</a:t>
            </a:r>
            <a:endParaRPr lang="en-US" sz="2000" b="1" i="1" dirty="0">
              <a:solidFill>
                <a:srgbClr val="0070C0"/>
              </a:solidFill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14282" y="3766425"/>
            <a:ext cx="8786874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200" b="1" dirty="0" smtClean="0">
                <a:ea typeface="Arial Unicode MS" pitchFamily="34" charset="-128"/>
                <a:cs typeface="Arial" pitchFamily="34" charset="0"/>
                <a:hlinkClick r:id="rId9"/>
              </a:rPr>
              <a:t>http://www.johnstark.com/</a:t>
            </a:r>
            <a:r>
              <a:rPr lang="en-US" sz="1200" b="1" dirty="0" smtClean="0"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ea typeface="Arial Unicode MS" pitchFamily="34" charset="-128"/>
                <a:cs typeface="Arial" pitchFamily="34" charset="0"/>
              </a:rPr>
              <a:t>(retrieved 12th October 2008)</a:t>
            </a:r>
            <a:endParaRPr lang="en-US" sz="1200" b="1" dirty="0">
              <a:solidFill>
                <a:schemeClr val="tx2">
                  <a:lumMod val="50000"/>
                </a:schemeClr>
              </a:solidFill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14282" y="171370"/>
            <a:ext cx="878687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nb-NO" sz="2000" b="1" dirty="0" smtClean="0">
                <a:ea typeface="Arial Unicode MS" pitchFamily="34" charset="-128"/>
                <a:cs typeface="Arial" pitchFamily="34" charset="0"/>
              </a:rPr>
              <a:t>An information, enterpise, transformational business strategy : </a:t>
            </a:r>
            <a:r>
              <a:rPr lang="nb-NO" sz="2000" b="1" i="1" dirty="0" smtClean="0">
                <a:solidFill>
                  <a:srgbClr val="0070C0"/>
                </a:solidFill>
                <a:ea typeface="Arial Unicode MS" pitchFamily="34" charset="-128"/>
                <a:cs typeface="Arial" pitchFamily="34" charset="0"/>
              </a:rPr>
              <a:t>Siemens PLM</a:t>
            </a:r>
            <a:endParaRPr lang="en-US" sz="2000" b="1" i="1" dirty="0">
              <a:solidFill>
                <a:srgbClr val="0070C0"/>
              </a:solidFill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14282" y="471523"/>
            <a:ext cx="8786874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200" b="1" dirty="0" smtClean="0">
                <a:ea typeface="Arial Unicode MS" pitchFamily="34" charset="-128"/>
                <a:cs typeface="Arial" pitchFamily="34" charset="0"/>
                <a:hlinkClick r:id="rId10"/>
              </a:rPr>
              <a:t>http://www.plm.automation.siemens.com/en_us/about_us/facts_philosophy/define_plm.shtml</a:t>
            </a:r>
            <a:r>
              <a:rPr lang="en-US" sz="1200" b="1" dirty="0" smtClean="0"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ea typeface="Arial Unicode MS" pitchFamily="34" charset="-128"/>
                <a:cs typeface="Arial" pitchFamily="34" charset="0"/>
              </a:rPr>
              <a:t>(retrieved 12th October 2008)</a:t>
            </a:r>
            <a:endParaRPr lang="en-US" sz="1200" b="1" dirty="0">
              <a:solidFill>
                <a:schemeClr val="tx2">
                  <a:lumMod val="50000"/>
                </a:schemeClr>
              </a:solidFill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14282" y="2511318"/>
            <a:ext cx="8786874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200" b="1" dirty="0" smtClean="0">
                <a:ea typeface="Arial Unicode MS" pitchFamily="34" charset="-128"/>
                <a:cs typeface="Arial" pitchFamily="34" charset="0"/>
                <a:hlinkClick r:id="rId11"/>
              </a:rPr>
              <a:t>http://www.egr.msu.edu/classes/ece480/goodman/GrievesPresnApr06.pdf</a:t>
            </a:r>
            <a:r>
              <a:rPr lang="en-US" sz="1200" b="1" dirty="0" smtClean="0"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ea typeface="Arial Unicode MS" pitchFamily="34" charset="-128"/>
                <a:cs typeface="Arial" pitchFamily="34" charset="0"/>
              </a:rPr>
              <a:t>(retrieved 12th October 2008)</a:t>
            </a:r>
            <a:endParaRPr lang="en-US" sz="1200" b="1" dirty="0">
              <a:solidFill>
                <a:schemeClr val="tx2">
                  <a:lumMod val="50000"/>
                </a:schemeClr>
              </a:solidFill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2" name="Rectangle 3"/>
          <p:cNvSpPr txBox="1">
            <a:spLocks/>
          </p:cNvSpPr>
          <p:nvPr/>
        </p:nvSpPr>
        <p:spPr>
          <a:xfrm>
            <a:off x="1800000" y="5400000"/>
            <a:ext cx="7286676" cy="940611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-150" normalizeH="0" baseline="0" noProof="0" dirty="0" smtClean="0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figure 2 </a:t>
            </a:r>
            <a:r>
              <a:rPr kumimoji="0" lang="en-US" sz="3200" b="1" i="0" u="none" strike="noStrike" kern="1200" cap="none" spc="-150" normalizeH="0" baseline="0" noProof="0" dirty="0" smtClean="0">
                <a:ln/>
                <a:solidFill>
                  <a:schemeClr val="accent1"/>
                </a:solidFill>
                <a:effectLst>
                  <a:reflection blurRad="12700" stA="50000" endPos="50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Different definitions proposed</a:t>
            </a:r>
            <a:endParaRPr kumimoji="0" lang="en-US" sz="3200" b="1" i="0" u="none" strike="noStrike" kern="1200" cap="none" spc="-150" normalizeH="0" baseline="0" noProof="0" dirty="0">
              <a:ln/>
              <a:solidFill>
                <a:schemeClr val="tx1"/>
              </a:solidFill>
              <a:effectLst>
                <a:reflection blurRad="12700" stA="50000" endPos="50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" name="Rectangle 4"/>
          <p:cNvSpPr>
            <a:spLocks noGrp="1"/>
          </p:cNvSpPr>
          <p:nvPr>
            <p:ph type="body" idx="1"/>
          </p:nvPr>
        </p:nvSpPr>
        <p:spPr>
          <a:xfrm>
            <a:off x="71406" y="6305578"/>
            <a:ext cx="1571636" cy="338132"/>
          </a:xfrm>
        </p:spPr>
        <p:txBody>
          <a:bodyPr>
            <a:normAutofit/>
          </a:bodyPr>
          <a:lstStyle>
            <a:extLst/>
          </a:lstStyle>
          <a:p>
            <a:r>
              <a:rPr lang="en-US" sz="1200" dirty="0" smtClean="0"/>
              <a:t>PLM ideas in motion.</a:t>
            </a:r>
            <a:endParaRPr lang="en-US" sz="1200" dirty="0"/>
          </a:p>
        </p:txBody>
      </p:sp>
      <p:sp>
        <p:nvSpPr>
          <p:cNvPr id="33" name="Rectangle 3"/>
          <p:cNvSpPr txBox="1">
            <a:spLocks/>
          </p:cNvSpPr>
          <p:nvPr/>
        </p:nvSpPr>
        <p:spPr>
          <a:xfrm>
            <a:off x="71406" y="5857892"/>
            <a:ext cx="1428760" cy="440545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all" spc="-150" normalizeH="0" baseline="0" noProof="0" dirty="0" err="1" smtClean="0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PLM</a:t>
            </a:r>
            <a:r>
              <a:rPr kumimoji="0" lang="en-US" sz="2400" b="1" i="0" u="none" strike="noStrike" kern="1200" cap="none" spc="-150" normalizeH="0" baseline="0" noProof="0" dirty="0" err="1" smtClean="0">
                <a:ln/>
                <a:solidFill>
                  <a:schemeClr val="accent1"/>
                </a:solidFill>
                <a:effectLst>
                  <a:reflection blurRad="12700" stA="50000" endPos="50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talks</a:t>
            </a:r>
            <a:endParaRPr kumimoji="0" lang="en-US" sz="2400" b="1" i="0" u="none" strike="noStrike" kern="1200" cap="all" spc="-150" normalizeH="0" baseline="0" noProof="0" dirty="0">
              <a:ln/>
              <a:solidFill>
                <a:schemeClr val="tx1"/>
              </a:solidFill>
              <a:effectLst>
                <a:reflection blurRad="12700" stA="50000" endPos="50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714348" y="1905000"/>
            <a:ext cx="2209800" cy="17526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/>
              <a:t>Real Space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867248" y="1905000"/>
            <a:ext cx="2209800" cy="17526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/>
              <a:t>Virtual Space</a:t>
            </a: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3076548" y="2209800"/>
            <a:ext cx="1752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 flipH="1">
            <a:off x="3076548" y="3200400"/>
            <a:ext cx="17526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829148" y="44958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/>
              <a:t>VS</a:t>
            </a:r>
            <a:r>
              <a:rPr lang="en-US" baseline="-25000"/>
              <a:t>1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819748" y="44958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/>
              <a:t>VS</a:t>
            </a:r>
            <a:r>
              <a:rPr lang="en-US" baseline="-25000"/>
              <a:t>2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7800948" y="44958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/>
              <a:t>VS</a:t>
            </a:r>
            <a:r>
              <a:rPr lang="en-US" baseline="-25000"/>
              <a:t>n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6810348" y="4648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7115148" y="4648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7419948" y="4648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5210148" y="41148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5210148" y="4114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6200748" y="4114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8258148" y="4114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 flipV="1">
            <a:off x="5972148" y="3657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1019148" y="1981200"/>
            <a:ext cx="5721350" cy="538163"/>
            <a:chOff x="768" y="1584"/>
            <a:chExt cx="3604" cy="339"/>
          </a:xfrm>
        </p:grpSpPr>
        <p:pic>
          <p:nvPicPr>
            <p:cNvPr id="20" name="Picture 19" descr="TN00542_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68" y="1584"/>
              <a:ext cx="101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Picture 20" descr="TN00542_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360" y="1632"/>
              <a:ext cx="101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2" name="Group 21"/>
          <p:cNvGrpSpPr>
            <a:grpSpLocks/>
          </p:cNvGrpSpPr>
          <p:nvPr/>
        </p:nvGrpSpPr>
        <p:grpSpPr bwMode="auto">
          <a:xfrm>
            <a:off x="866748" y="2971800"/>
            <a:ext cx="4829175" cy="635000"/>
            <a:chOff x="672" y="2208"/>
            <a:chExt cx="3042" cy="400"/>
          </a:xfrm>
        </p:grpSpPr>
        <p:pic>
          <p:nvPicPr>
            <p:cNvPr id="23" name="Picture 22" descr="IN00694_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72" y="2208"/>
              <a:ext cx="498" cy="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Picture 23" descr="IN00694_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216" y="2208"/>
              <a:ext cx="498" cy="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5" name="Group 24"/>
          <p:cNvGrpSpPr>
            <a:grpSpLocks/>
          </p:cNvGrpSpPr>
          <p:nvPr/>
        </p:nvGrpSpPr>
        <p:grpSpPr bwMode="auto">
          <a:xfrm>
            <a:off x="2085948" y="2895600"/>
            <a:ext cx="4875213" cy="762000"/>
            <a:chOff x="1440" y="2160"/>
            <a:chExt cx="3071" cy="480"/>
          </a:xfrm>
        </p:grpSpPr>
        <p:pic>
          <p:nvPicPr>
            <p:cNvPr id="26" name="Picture 25" descr="IN00611_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440" y="2160"/>
              <a:ext cx="431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26" descr="IN00611_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080" y="2208"/>
              <a:ext cx="431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8" name="Text Box 27"/>
          <p:cNvSpPr txBox="1">
            <a:spLocks noChangeArrowheads="1"/>
          </p:cNvSpPr>
          <p:nvPr/>
        </p:nvSpPr>
        <p:spPr bwMode="auto">
          <a:xfrm>
            <a:off x="3381348" y="1828800"/>
            <a:ext cx="758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Data</a:t>
            </a:r>
          </a:p>
        </p:txBody>
      </p:sp>
      <p:sp>
        <p:nvSpPr>
          <p:cNvPr id="29" name="Text Box 28"/>
          <p:cNvSpPr txBox="1">
            <a:spLocks noChangeArrowheads="1"/>
          </p:cNvSpPr>
          <p:nvPr/>
        </p:nvSpPr>
        <p:spPr bwMode="auto">
          <a:xfrm>
            <a:off x="3228948" y="2743200"/>
            <a:ext cx="1638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Information</a:t>
            </a:r>
          </a:p>
        </p:txBody>
      </p:sp>
      <p:sp>
        <p:nvSpPr>
          <p:cNvPr id="30" name="Text Box 29"/>
          <p:cNvSpPr txBox="1">
            <a:spLocks noChangeArrowheads="1"/>
          </p:cNvSpPr>
          <p:nvPr/>
        </p:nvSpPr>
        <p:spPr bwMode="auto">
          <a:xfrm>
            <a:off x="3457548" y="3200400"/>
            <a:ext cx="1116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Process</a:t>
            </a:r>
          </a:p>
        </p:txBody>
      </p:sp>
      <p:sp>
        <p:nvSpPr>
          <p:cNvPr id="31" name="Rectangle 4"/>
          <p:cNvSpPr>
            <a:spLocks noChangeArrowheads="1"/>
          </p:cNvSpPr>
          <p:nvPr/>
        </p:nvSpPr>
        <p:spPr bwMode="auto">
          <a:xfrm>
            <a:off x="285720" y="285728"/>
            <a:ext cx="55721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smtClean="0">
                <a:ea typeface="Arial Unicode MS" pitchFamily="34" charset="-128"/>
                <a:cs typeface="Arial" pitchFamily="34" charset="0"/>
                <a:hlinkClick r:id="rId6"/>
              </a:rPr>
              <a:t>Source: Grieves, Michael (2006). Product Lifecycle Management: Driving the Next Generation of Lean Thinking. New York, McGraw-Hill.</a:t>
            </a:r>
          </a:p>
        </p:txBody>
      </p:sp>
      <p:sp>
        <p:nvSpPr>
          <p:cNvPr id="32" name="Rectangle 3"/>
          <p:cNvSpPr txBox="1">
            <a:spLocks/>
          </p:cNvSpPr>
          <p:nvPr/>
        </p:nvSpPr>
        <p:spPr>
          <a:xfrm>
            <a:off x="1800000" y="5400000"/>
            <a:ext cx="7286676" cy="940611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-150" normalizeH="0" baseline="0" noProof="0" dirty="0" smtClean="0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figure 3 </a:t>
            </a:r>
            <a:r>
              <a:rPr kumimoji="0" lang="en-US" sz="3200" b="1" i="0" u="none" strike="noStrike" kern="1200" cap="none" spc="-150" normalizeH="0" baseline="0" noProof="0" dirty="0" smtClean="0">
                <a:ln/>
                <a:solidFill>
                  <a:schemeClr val="accent1"/>
                </a:solidFill>
                <a:effectLst>
                  <a:reflection blurRad="12700" stA="50000" endPos="50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Information Mirroring</a:t>
            </a:r>
            <a:r>
              <a:rPr kumimoji="0" lang="en-US" sz="3200" b="1" i="0" u="none" strike="noStrike" kern="1200" cap="none" spc="-150" normalizeH="0" noProof="0" dirty="0" smtClean="0">
                <a:ln/>
                <a:solidFill>
                  <a:schemeClr val="accent1"/>
                </a:solidFill>
                <a:effectLst>
                  <a:reflection blurRad="12700" stA="50000" endPos="50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Model</a:t>
            </a:r>
            <a:endParaRPr kumimoji="0" lang="en-US" sz="3200" b="1" i="0" u="none" strike="noStrike" kern="1200" cap="none" spc="-150" normalizeH="0" baseline="0" noProof="0" dirty="0">
              <a:ln/>
              <a:solidFill>
                <a:schemeClr val="tx1"/>
              </a:solidFill>
              <a:effectLst>
                <a:reflection blurRad="12700" stA="50000" endPos="50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4" name="Rectangle 4"/>
          <p:cNvSpPr>
            <a:spLocks noGrp="1"/>
          </p:cNvSpPr>
          <p:nvPr>
            <p:ph type="body" idx="1"/>
          </p:nvPr>
        </p:nvSpPr>
        <p:spPr>
          <a:xfrm>
            <a:off x="71406" y="6305578"/>
            <a:ext cx="1571636" cy="338132"/>
          </a:xfrm>
        </p:spPr>
        <p:txBody>
          <a:bodyPr>
            <a:normAutofit/>
          </a:bodyPr>
          <a:lstStyle>
            <a:extLst/>
          </a:lstStyle>
          <a:p>
            <a:r>
              <a:rPr lang="en-US" sz="1200" dirty="0" smtClean="0"/>
              <a:t>PLM ideas in motion.</a:t>
            </a:r>
            <a:endParaRPr lang="en-US" sz="1200" dirty="0"/>
          </a:p>
        </p:txBody>
      </p:sp>
      <p:sp>
        <p:nvSpPr>
          <p:cNvPr id="35" name="Rectangle 3"/>
          <p:cNvSpPr txBox="1">
            <a:spLocks/>
          </p:cNvSpPr>
          <p:nvPr/>
        </p:nvSpPr>
        <p:spPr>
          <a:xfrm>
            <a:off x="71406" y="5857892"/>
            <a:ext cx="1428760" cy="440545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all" spc="-150" normalizeH="0" baseline="0" noProof="0" dirty="0" err="1" smtClean="0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PLM</a:t>
            </a:r>
            <a:r>
              <a:rPr kumimoji="0" lang="en-US" sz="2400" b="1" i="0" u="none" strike="noStrike" kern="1200" cap="none" spc="-150" normalizeH="0" baseline="0" noProof="0" dirty="0" err="1" smtClean="0">
                <a:ln/>
                <a:solidFill>
                  <a:schemeClr val="accent1"/>
                </a:solidFill>
                <a:effectLst>
                  <a:reflection blurRad="12700" stA="50000" endPos="50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talks</a:t>
            </a:r>
            <a:endParaRPr kumimoji="0" lang="en-US" sz="2400" b="1" i="0" u="none" strike="noStrike" kern="1200" cap="all" spc="-150" normalizeH="0" baseline="0" noProof="0" dirty="0">
              <a:ln/>
              <a:solidFill>
                <a:schemeClr val="tx1"/>
              </a:solidFill>
              <a:effectLst>
                <a:reflection blurRad="12700" stA="50000" endPos="50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85720" y="2113184"/>
            <a:ext cx="8572560" cy="181588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2800" dirty="0" smtClean="0"/>
              <a:t>Product Lifecycle Management is the theory, in business improvement, that considers that to improve the share and transfer of information related to company’s virtual products will bring value.</a:t>
            </a:r>
            <a:endParaRPr lang="en-US" sz="2800" b="1" dirty="0"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1800000" y="5400000"/>
            <a:ext cx="7286676" cy="940611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-150" normalizeH="0" baseline="0" noProof="0" dirty="0" smtClean="0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figure 4 </a:t>
            </a:r>
            <a:r>
              <a:rPr kumimoji="0" lang="en-US" sz="3200" b="1" i="0" u="none" strike="noStrike" kern="1200" cap="none" spc="-150" normalizeH="0" baseline="0" noProof="0" dirty="0" smtClean="0">
                <a:ln/>
                <a:solidFill>
                  <a:schemeClr val="accent1"/>
                </a:solidFill>
                <a:effectLst>
                  <a:reflection blurRad="12700" stA="50000" endPos="50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PLM – A definition</a:t>
            </a:r>
            <a:endParaRPr kumimoji="0" lang="en-US" sz="3200" b="1" i="0" u="none" strike="noStrike" kern="1200" cap="none" spc="-150" normalizeH="0" baseline="0" noProof="0" dirty="0">
              <a:ln/>
              <a:solidFill>
                <a:schemeClr val="tx1"/>
              </a:solidFill>
              <a:effectLst>
                <a:reflection blurRad="12700" stA="50000" endPos="50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ectangle 4"/>
          <p:cNvSpPr>
            <a:spLocks noGrp="1"/>
          </p:cNvSpPr>
          <p:nvPr>
            <p:ph type="body" idx="1"/>
          </p:nvPr>
        </p:nvSpPr>
        <p:spPr>
          <a:xfrm>
            <a:off x="71406" y="6305578"/>
            <a:ext cx="1571636" cy="338132"/>
          </a:xfrm>
        </p:spPr>
        <p:txBody>
          <a:bodyPr>
            <a:normAutofit/>
          </a:bodyPr>
          <a:lstStyle>
            <a:extLst/>
          </a:lstStyle>
          <a:p>
            <a:r>
              <a:rPr lang="en-US" sz="1200" dirty="0" smtClean="0"/>
              <a:t>PLM ideas in motion.</a:t>
            </a:r>
            <a:endParaRPr lang="en-US" sz="1200" dirty="0"/>
          </a:p>
        </p:txBody>
      </p:sp>
      <p:sp>
        <p:nvSpPr>
          <p:cNvPr id="9" name="Rectangle 3"/>
          <p:cNvSpPr txBox="1">
            <a:spLocks/>
          </p:cNvSpPr>
          <p:nvPr/>
        </p:nvSpPr>
        <p:spPr>
          <a:xfrm>
            <a:off x="71406" y="5857892"/>
            <a:ext cx="1428760" cy="440545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all" spc="-150" normalizeH="0" baseline="0" noProof="0" dirty="0" err="1" smtClean="0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PLM</a:t>
            </a:r>
            <a:r>
              <a:rPr kumimoji="0" lang="en-US" sz="2400" b="1" i="0" u="none" strike="noStrike" kern="1200" cap="none" spc="-150" normalizeH="0" baseline="0" noProof="0" dirty="0" err="1" smtClean="0">
                <a:ln/>
                <a:solidFill>
                  <a:schemeClr val="accent1"/>
                </a:solidFill>
                <a:effectLst>
                  <a:reflection blurRad="12700" stA="50000" endPos="50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talks</a:t>
            </a:r>
            <a:endParaRPr kumimoji="0" lang="en-US" sz="2400" b="1" i="0" u="none" strike="noStrike" kern="1200" cap="all" spc="-150" normalizeH="0" baseline="0" noProof="0" dirty="0">
              <a:ln/>
              <a:solidFill>
                <a:schemeClr val="tx1"/>
              </a:solidFill>
              <a:effectLst>
                <a:reflection blurRad="12700" stA="50000" endPos="50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2844" y="3143248"/>
            <a:ext cx="285752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nb-NO" sz="2800" b="1" dirty="0" smtClean="0">
                <a:ea typeface="Arial Unicode MS" pitchFamily="34" charset="-128"/>
                <a:cs typeface="Arial" pitchFamily="34" charset="0"/>
              </a:rPr>
              <a:t>PLM vendor</a:t>
            </a:r>
            <a:endParaRPr lang="en-US" sz="2800" b="1" dirty="0"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44" y="1762772"/>
            <a:ext cx="285752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nb-NO" sz="2800" b="1" dirty="0" smtClean="0">
                <a:ea typeface="Arial Unicode MS" pitchFamily="34" charset="-128"/>
                <a:cs typeface="Arial" pitchFamily="34" charset="0"/>
              </a:rPr>
              <a:t>PLM system</a:t>
            </a:r>
            <a:endParaRPr lang="en-US" sz="2800" b="1" dirty="0"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844" y="521783"/>
            <a:ext cx="285752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nb-NO" sz="2800" b="1" dirty="0" smtClean="0">
                <a:ea typeface="Arial Unicode MS" pitchFamily="34" charset="-128"/>
                <a:cs typeface="Arial" pitchFamily="34" charset="0"/>
              </a:rPr>
              <a:t>PLM project</a:t>
            </a:r>
            <a:endParaRPr lang="en-US" sz="2800" b="1" dirty="0"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844" y="3718141"/>
            <a:ext cx="285752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nb-NO" sz="2800" b="1" dirty="0" smtClean="0">
                <a:ea typeface="Arial Unicode MS" pitchFamily="34" charset="-128"/>
                <a:cs typeface="Arial" pitchFamily="34" charset="0"/>
              </a:rPr>
              <a:t>PLM analyst</a:t>
            </a:r>
            <a:endParaRPr lang="en-US" sz="2800" b="1" dirty="0"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2844" y="1021849"/>
            <a:ext cx="3429024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nb-NO" sz="2800" b="1" dirty="0" smtClean="0">
                <a:ea typeface="Arial Unicode MS" pitchFamily="34" charset="-128"/>
                <a:cs typeface="Arial" pitchFamily="34" charset="0"/>
              </a:rPr>
              <a:t>PLM consultant</a:t>
            </a:r>
            <a:endParaRPr lang="en-US" sz="2800" b="1" dirty="0"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57554" y="1025238"/>
            <a:ext cx="4214842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nb-NO" sz="2800" b="1" dirty="0" smtClean="0">
                <a:ea typeface="Arial Unicode MS" pitchFamily="34" charset="-128"/>
                <a:cs typeface="Arial" pitchFamily="34" charset="0"/>
              </a:rPr>
              <a:t>PLM research center</a:t>
            </a:r>
            <a:endParaRPr lang="en-US" sz="2800" b="1" dirty="0"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28992" y="3714752"/>
            <a:ext cx="2643206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nb-NO" sz="2800" b="1" dirty="0" smtClean="0">
                <a:ea typeface="Arial Unicode MS" pitchFamily="34" charset="-128"/>
                <a:cs typeface="Arial" pitchFamily="34" charset="0"/>
              </a:rPr>
              <a:t>PLM market</a:t>
            </a:r>
            <a:endParaRPr lang="en-US" sz="2800" b="1" dirty="0"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2844" y="2405714"/>
            <a:ext cx="214314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nb-NO" sz="2800" b="1" dirty="0" smtClean="0">
                <a:ea typeface="Arial Unicode MS" pitchFamily="34" charset="-128"/>
                <a:cs typeface="Arial" pitchFamily="34" charset="0"/>
              </a:rPr>
              <a:t>PLM user</a:t>
            </a:r>
            <a:endParaRPr lang="en-US" sz="2800" b="1" dirty="0"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57554" y="1830821"/>
            <a:ext cx="4429156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nb-NO" sz="2800" b="1" dirty="0" smtClean="0">
                <a:ea typeface="Arial Unicode MS" pitchFamily="34" charset="-128"/>
                <a:cs typeface="Arial" pitchFamily="34" charset="0"/>
              </a:rPr>
              <a:t>PLM maturity model</a:t>
            </a:r>
            <a:endParaRPr lang="en-US" sz="2800" b="1" dirty="0"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57554" y="525172"/>
            <a:ext cx="214314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nb-NO" sz="2800" b="1" dirty="0" smtClean="0">
                <a:ea typeface="Arial Unicode MS" pitchFamily="34" charset="-128"/>
                <a:cs typeface="Arial" pitchFamily="34" charset="0"/>
              </a:rPr>
              <a:t>PLM 2.0</a:t>
            </a:r>
            <a:endParaRPr lang="en-US" sz="2800" b="1" dirty="0"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28992" y="3143248"/>
            <a:ext cx="321471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nb-NO" sz="2800" b="1" dirty="0" smtClean="0">
                <a:ea typeface="Arial Unicode MS" pitchFamily="34" charset="-128"/>
                <a:cs typeface="Arial" pitchFamily="34" charset="0"/>
              </a:rPr>
              <a:t>PLM magazine</a:t>
            </a:r>
            <a:endParaRPr lang="en-US" sz="2800" b="1" dirty="0"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215206" y="3143248"/>
            <a:ext cx="142876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nb-NO" sz="2800" b="1" dirty="0" smtClean="0">
                <a:ea typeface="Arial Unicode MS" pitchFamily="34" charset="-128"/>
                <a:cs typeface="Arial" pitchFamily="34" charset="0"/>
              </a:rPr>
              <a:t>PLM TV</a:t>
            </a:r>
            <a:endParaRPr lang="en-US" sz="2800" b="1" dirty="0"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43768" y="521783"/>
            <a:ext cx="1928826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nb-NO" sz="2800" b="1" dirty="0" smtClean="0">
                <a:ea typeface="Arial Unicode MS" pitchFamily="34" charset="-128"/>
                <a:cs typeface="Arial" pitchFamily="34" charset="0"/>
              </a:rPr>
              <a:t>PLM talks</a:t>
            </a:r>
            <a:endParaRPr lang="en-US" sz="2800" b="1" dirty="0"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57554" y="2402325"/>
            <a:ext cx="4429156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nb-NO" sz="2800" b="1" dirty="0" smtClean="0">
                <a:ea typeface="Arial Unicode MS" pitchFamily="34" charset="-128"/>
                <a:cs typeface="Arial" pitchFamily="34" charset="0"/>
              </a:rPr>
              <a:t>PLM processes</a:t>
            </a:r>
            <a:endParaRPr lang="en-US" sz="2800" b="1" dirty="0"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1438" y="500042"/>
            <a:ext cx="9001156" cy="1071570"/>
          </a:xfrm>
          <a:prstGeom prst="rect">
            <a:avLst/>
          </a:prstGeom>
          <a:noFill/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r"/>
            <a:r>
              <a:rPr lang="nb-NO" dirty="0" smtClean="0"/>
              <a:t>theory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71406" y="1785926"/>
            <a:ext cx="9001156" cy="1143008"/>
          </a:xfrm>
          <a:prstGeom prst="rect">
            <a:avLst/>
          </a:prstGeom>
          <a:noFill/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r"/>
            <a:r>
              <a:rPr lang="nb-NO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practice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1406" y="3143248"/>
            <a:ext cx="9001156" cy="1143008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r"/>
            <a:r>
              <a:rPr lang="nb-NO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market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2" name="Rectangle 3"/>
          <p:cNvSpPr txBox="1">
            <a:spLocks/>
          </p:cNvSpPr>
          <p:nvPr/>
        </p:nvSpPr>
        <p:spPr>
          <a:xfrm>
            <a:off x="1800000" y="5400000"/>
            <a:ext cx="7286676" cy="940611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-150" normalizeH="0" baseline="0" noProof="0" dirty="0" smtClean="0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figure 5 </a:t>
            </a:r>
            <a:r>
              <a:rPr kumimoji="0" lang="en-US" sz="3200" b="1" i="0" u="none" strike="noStrike" kern="1200" cap="none" spc="-150" normalizeH="0" baseline="0" noProof="0" dirty="0" smtClean="0">
                <a:ln/>
                <a:solidFill>
                  <a:schemeClr val="accent1"/>
                </a:solidFill>
                <a:effectLst>
                  <a:reflection blurRad="12700" stA="50000" endPos="50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The 3 usages</a:t>
            </a:r>
            <a:r>
              <a:rPr kumimoji="0" lang="en-US" sz="3200" b="1" i="0" u="none" strike="noStrike" kern="1200" cap="none" spc="-150" normalizeH="0" noProof="0" dirty="0" smtClean="0">
                <a:ln/>
                <a:solidFill>
                  <a:schemeClr val="accent1"/>
                </a:solidFill>
                <a:effectLst>
                  <a:reflection blurRad="12700" stA="50000" endPos="50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of PLM</a:t>
            </a:r>
            <a:endParaRPr kumimoji="0" lang="en-US" sz="3200" b="1" i="0" u="none" strike="noStrike" kern="1200" cap="none" spc="-150" normalizeH="0" baseline="0" noProof="0" dirty="0">
              <a:ln/>
              <a:solidFill>
                <a:schemeClr val="tx1"/>
              </a:solidFill>
              <a:effectLst>
                <a:reflection blurRad="12700" stA="50000" endPos="50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4" name="Rectangle 4"/>
          <p:cNvSpPr>
            <a:spLocks noGrp="1"/>
          </p:cNvSpPr>
          <p:nvPr>
            <p:ph type="body" idx="1"/>
          </p:nvPr>
        </p:nvSpPr>
        <p:spPr>
          <a:xfrm>
            <a:off x="71406" y="6305578"/>
            <a:ext cx="1571636" cy="338132"/>
          </a:xfrm>
        </p:spPr>
        <p:txBody>
          <a:bodyPr>
            <a:normAutofit/>
          </a:bodyPr>
          <a:lstStyle>
            <a:extLst/>
          </a:lstStyle>
          <a:p>
            <a:r>
              <a:rPr lang="en-US" sz="1200" dirty="0" smtClean="0"/>
              <a:t>PLM ideas in motion.</a:t>
            </a:r>
            <a:endParaRPr lang="en-US" sz="1200" dirty="0"/>
          </a:p>
        </p:txBody>
      </p:sp>
      <p:sp>
        <p:nvSpPr>
          <p:cNvPr id="25" name="Rectangle 3"/>
          <p:cNvSpPr txBox="1">
            <a:spLocks/>
          </p:cNvSpPr>
          <p:nvPr/>
        </p:nvSpPr>
        <p:spPr>
          <a:xfrm>
            <a:off x="71406" y="5857892"/>
            <a:ext cx="1428760" cy="440545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all" spc="-150" normalizeH="0" baseline="0" noProof="0" dirty="0" err="1" smtClean="0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PLM</a:t>
            </a:r>
            <a:r>
              <a:rPr kumimoji="0" lang="en-US" sz="2400" b="1" i="0" u="none" strike="noStrike" kern="1200" cap="none" spc="-150" normalizeH="0" baseline="0" noProof="0" dirty="0" err="1" smtClean="0">
                <a:ln/>
                <a:solidFill>
                  <a:schemeClr val="accent1"/>
                </a:solidFill>
                <a:effectLst>
                  <a:reflection blurRad="12700" stA="50000" endPos="50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talks</a:t>
            </a:r>
            <a:endParaRPr kumimoji="0" lang="en-US" sz="2400" b="1" i="0" u="none" strike="noStrike" kern="1200" cap="all" spc="-150" normalizeH="0" baseline="0" noProof="0" dirty="0">
              <a:ln/>
              <a:solidFill>
                <a:schemeClr val="tx1"/>
              </a:solidFill>
              <a:effectLst>
                <a:reflection blurRad="12700" stA="50000" endPos="50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14282" y="665788"/>
            <a:ext cx="878687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nb-NO" sz="2000" b="1" dirty="0" smtClean="0">
                <a:ea typeface="Arial Unicode MS" pitchFamily="34" charset="-128"/>
                <a:cs typeface="Arial" pitchFamily="34" charset="0"/>
              </a:rPr>
              <a:t>A business strategy : </a:t>
            </a:r>
            <a:r>
              <a:rPr lang="nb-NO" sz="2000" b="1" i="1" dirty="0" smtClean="0">
                <a:solidFill>
                  <a:srgbClr val="0070C0"/>
                </a:solidFill>
                <a:ea typeface="Arial Unicode MS" pitchFamily="34" charset="-128"/>
                <a:cs typeface="Arial" pitchFamily="34" charset="0"/>
              </a:rPr>
              <a:t>Dassault Systèmes</a:t>
            </a:r>
            <a:endParaRPr lang="en-US" sz="2000" b="1" i="1" dirty="0">
              <a:solidFill>
                <a:srgbClr val="0070C0"/>
              </a:solidFill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4282" y="4176133"/>
            <a:ext cx="878687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nb-NO" sz="2000" b="1" dirty="0" smtClean="0">
                <a:ea typeface="Arial Unicode MS" pitchFamily="34" charset="-128"/>
                <a:cs typeface="Arial" pitchFamily="34" charset="0"/>
              </a:rPr>
              <a:t>A solution, [...] the primary means : </a:t>
            </a:r>
            <a:r>
              <a:rPr lang="nb-NO" sz="2000" b="1" i="1" dirty="0" smtClean="0">
                <a:solidFill>
                  <a:srgbClr val="0070C0"/>
                </a:solidFill>
                <a:ea typeface="Arial Unicode MS" pitchFamily="34" charset="-128"/>
                <a:cs typeface="Arial" pitchFamily="34" charset="0"/>
              </a:rPr>
              <a:t>PTC</a:t>
            </a:r>
            <a:endParaRPr lang="en-US" sz="2000" b="1" i="1" dirty="0">
              <a:solidFill>
                <a:srgbClr val="0070C0"/>
              </a:solidFill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4282" y="4472897"/>
            <a:ext cx="8786874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200" b="1" dirty="0" smtClean="0">
                <a:ea typeface="Arial Unicode MS" pitchFamily="34" charset="-128"/>
                <a:cs typeface="Arial" pitchFamily="34" charset="0"/>
                <a:hlinkClick r:id="rId3"/>
              </a:rPr>
              <a:t>http://www.ptc.com/products/plm.htm</a:t>
            </a:r>
            <a:r>
              <a:rPr lang="en-US" sz="1200" b="1" dirty="0" smtClean="0"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ea typeface="Arial Unicode MS" pitchFamily="34" charset="-128"/>
                <a:cs typeface="Arial" pitchFamily="34" charset="0"/>
              </a:rPr>
              <a:t>(retrieved 12th October 2008)</a:t>
            </a:r>
            <a:endParaRPr lang="en-US" sz="1200" b="1" dirty="0">
              <a:solidFill>
                <a:schemeClr val="tx2">
                  <a:lumMod val="50000"/>
                </a:schemeClr>
              </a:solidFill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4282" y="1685970"/>
            <a:ext cx="878687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nb-NO" sz="2000" b="1" dirty="0" smtClean="0">
                <a:ea typeface="Arial Unicode MS" pitchFamily="34" charset="-128"/>
                <a:cs typeface="Arial" pitchFamily="34" charset="0"/>
              </a:rPr>
              <a:t>A strategic business approach : </a:t>
            </a:r>
            <a:r>
              <a:rPr lang="nb-NO" sz="2000" b="1" i="1" dirty="0" smtClean="0">
                <a:solidFill>
                  <a:srgbClr val="0070C0"/>
                </a:solidFill>
                <a:ea typeface="Arial Unicode MS" pitchFamily="34" charset="-128"/>
                <a:cs typeface="Arial" pitchFamily="34" charset="0"/>
              </a:rPr>
              <a:t>Cimdata</a:t>
            </a:r>
            <a:endParaRPr lang="en-US" sz="2000" b="1" i="1" dirty="0">
              <a:solidFill>
                <a:srgbClr val="0070C0"/>
              </a:solidFill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14282" y="1982734"/>
            <a:ext cx="8786874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200" b="1" dirty="0" smtClean="0">
                <a:ea typeface="Arial Unicode MS" pitchFamily="34" charset="-128"/>
                <a:cs typeface="Arial" pitchFamily="34" charset="0"/>
                <a:hlinkClick r:id="rId3"/>
              </a:rPr>
              <a:t>http://www.cimdata.com/plm/definition.html</a:t>
            </a:r>
            <a:r>
              <a:rPr lang="en-US" sz="1200" b="1" dirty="0" smtClean="0"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ea typeface="Arial Unicode MS" pitchFamily="34" charset="-128"/>
                <a:cs typeface="Arial" pitchFamily="34" charset="0"/>
              </a:rPr>
              <a:t>(retrieved 12th October 2008)</a:t>
            </a:r>
            <a:endParaRPr lang="en-US" sz="1200" b="1" dirty="0">
              <a:solidFill>
                <a:schemeClr val="tx2">
                  <a:lumMod val="50000"/>
                </a:schemeClr>
              </a:solidFill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14282" y="3000372"/>
            <a:ext cx="878687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nb-NO" sz="2000" b="1" dirty="0" smtClean="0">
                <a:ea typeface="Arial Unicode MS" pitchFamily="34" charset="-128"/>
                <a:cs typeface="Arial" pitchFamily="34" charset="0"/>
              </a:rPr>
              <a:t>A key business discipline : </a:t>
            </a:r>
            <a:r>
              <a:rPr lang="nb-NO" sz="2000" b="1" i="1" dirty="0" smtClean="0">
                <a:solidFill>
                  <a:srgbClr val="0070C0"/>
                </a:solidFill>
                <a:ea typeface="Arial Unicode MS" pitchFamily="34" charset="-128"/>
                <a:cs typeface="Arial" pitchFamily="34" charset="0"/>
              </a:rPr>
              <a:t>Gartner</a:t>
            </a:r>
            <a:endParaRPr lang="en-US" sz="2000" b="1" i="1" dirty="0">
              <a:solidFill>
                <a:srgbClr val="0070C0"/>
              </a:solidFill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14282" y="3294877"/>
            <a:ext cx="8786874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200" b="1" dirty="0" smtClean="0">
                <a:ea typeface="Arial Unicode MS" pitchFamily="34" charset="-128"/>
                <a:cs typeface="Arial" pitchFamily="34" charset="0"/>
                <a:hlinkClick r:id="rId3"/>
              </a:rPr>
              <a:t>http://mediaproducts.gartner.com/reprints/oracle/153351.html</a:t>
            </a:r>
            <a:r>
              <a:rPr lang="en-US" sz="1200" b="1" dirty="0" smtClean="0"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ea typeface="Arial Unicode MS" pitchFamily="34" charset="-128"/>
                <a:cs typeface="Arial" pitchFamily="34" charset="0"/>
              </a:rPr>
              <a:t>(retrieved 12th October 2008)</a:t>
            </a:r>
            <a:endParaRPr lang="en-US" sz="1200" b="1" dirty="0">
              <a:solidFill>
                <a:schemeClr val="tx2">
                  <a:lumMod val="50000"/>
                </a:schemeClr>
              </a:solidFill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4282" y="1169243"/>
            <a:ext cx="878687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nb-NO" sz="2000" b="1" dirty="0" smtClean="0">
                <a:ea typeface="Arial Unicode MS" pitchFamily="34" charset="-128"/>
                <a:cs typeface="Arial" pitchFamily="34" charset="0"/>
              </a:rPr>
              <a:t>A vision &amp; philosophy : </a:t>
            </a:r>
            <a:r>
              <a:rPr lang="nb-NO" sz="2000" b="1" i="1" dirty="0" smtClean="0">
                <a:solidFill>
                  <a:srgbClr val="0070C0"/>
                </a:solidFill>
                <a:ea typeface="Arial Unicode MS" pitchFamily="34" charset="-128"/>
                <a:cs typeface="Arial" pitchFamily="34" charset="0"/>
              </a:rPr>
              <a:t>Daratech</a:t>
            </a:r>
            <a:endParaRPr lang="en-US" sz="2000" b="1" i="1" dirty="0">
              <a:solidFill>
                <a:srgbClr val="0070C0"/>
              </a:solidFill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4282" y="1437489"/>
            <a:ext cx="8786874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200" b="1" dirty="0" smtClean="0">
                <a:ea typeface="Arial Unicode MS" pitchFamily="34" charset="-128"/>
                <a:cs typeface="Arial" pitchFamily="34" charset="0"/>
                <a:hlinkClick r:id="rId3"/>
              </a:rPr>
              <a:t>http://www.daratech.com/glossary/</a:t>
            </a:r>
            <a:r>
              <a:rPr lang="en-US" sz="1200" b="1" dirty="0" smtClean="0"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ea typeface="Arial Unicode MS" pitchFamily="34" charset="-128"/>
                <a:cs typeface="Arial" pitchFamily="34" charset="0"/>
              </a:rPr>
              <a:t>(retrieved 12th October 2008)</a:t>
            </a:r>
            <a:endParaRPr lang="en-US" sz="1200" b="1" dirty="0">
              <a:solidFill>
                <a:schemeClr val="tx2">
                  <a:lumMod val="50000"/>
                </a:schemeClr>
              </a:solidFill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4282" y="965941"/>
            <a:ext cx="8786874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200" b="1" dirty="0" smtClean="0">
                <a:ea typeface="Arial Unicode MS" pitchFamily="34" charset="-128"/>
                <a:cs typeface="Arial" pitchFamily="34" charset="0"/>
                <a:hlinkClick r:id="rId3"/>
              </a:rPr>
              <a:t>http://www.3ds.com/products/</a:t>
            </a:r>
            <a:r>
              <a:rPr lang="en-US" sz="1200" b="1" dirty="0" smtClean="0"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ea typeface="Arial Unicode MS" pitchFamily="34" charset="-128"/>
                <a:cs typeface="Arial" pitchFamily="34" charset="0"/>
              </a:rPr>
              <a:t>(retrieved 12th October 2008)</a:t>
            </a:r>
            <a:endParaRPr lang="en-US" sz="1200" b="1" dirty="0">
              <a:solidFill>
                <a:schemeClr val="tx2">
                  <a:lumMod val="50000"/>
                </a:schemeClr>
              </a:solidFill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4282" y="4680717"/>
            <a:ext cx="878687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nb-NO" sz="2000" b="1" dirty="0" smtClean="0">
                <a:ea typeface="Arial Unicode MS" pitchFamily="34" charset="-128"/>
                <a:cs typeface="Arial" pitchFamily="34" charset="0"/>
              </a:rPr>
              <a:t>A set of capabilities : </a:t>
            </a:r>
            <a:r>
              <a:rPr lang="nb-NO" sz="2000" b="1" i="1" dirty="0" smtClean="0">
                <a:solidFill>
                  <a:srgbClr val="0070C0"/>
                </a:solidFill>
                <a:ea typeface="Arial Unicode MS" pitchFamily="34" charset="-128"/>
                <a:cs typeface="Arial" pitchFamily="34" charset="0"/>
              </a:rPr>
              <a:t>IBM</a:t>
            </a:r>
            <a:endParaRPr lang="en-US" sz="2000" b="1" i="1" dirty="0">
              <a:solidFill>
                <a:srgbClr val="0070C0"/>
              </a:solidFill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4282" y="4937951"/>
            <a:ext cx="8786874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200" b="1" dirty="0" smtClean="0">
                <a:ea typeface="Arial Unicode MS" pitchFamily="34" charset="-128"/>
                <a:cs typeface="Arial" pitchFamily="34" charset="0"/>
                <a:hlinkClick r:id="rId4"/>
              </a:rPr>
              <a:t>http://www-01.ibm.com/software/info/television/html/G462551L63877J35.html</a:t>
            </a:r>
            <a:r>
              <a:rPr lang="en-US" sz="1200" b="1" dirty="0" smtClean="0"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ea typeface="Arial Unicode MS" pitchFamily="34" charset="-128"/>
                <a:cs typeface="Arial" pitchFamily="34" charset="0"/>
              </a:rPr>
              <a:t>(retrieved 12th October 2008)</a:t>
            </a:r>
            <a:endParaRPr lang="en-US" sz="1200" b="1" dirty="0">
              <a:solidFill>
                <a:schemeClr val="tx2">
                  <a:lumMod val="50000"/>
                </a:schemeClr>
              </a:solidFill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4282" y="2214554"/>
            <a:ext cx="878687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nb-NO" sz="2000" b="1" dirty="0" smtClean="0">
                <a:ea typeface="Arial Unicode MS" pitchFamily="34" charset="-128"/>
                <a:cs typeface="Arial" pitchFamily="34" charset="0"/>
              </a:rPr>
              <a:t>An integrated, information-driven approach : </a:t>
            </a:r>
            <a:r>
              <a:rPr lang="nb-NO" sz="2000" b="1" i="1" dirty="0" smtClean="0">
                <a:solidFill>
                  <a:srgbClr val="0070C0"/>
                </a:solidFill>
                <a:ea typeface="Arial Unicode MS" pitchFamily="34" charset="-128"/>
                <a:cs typeface="Arial" pitchFamily="34" charset="0"/>
              </a:rPr>
              <a:t>Michael Grieves</a:t>
            </a:r>
            <a:endParaRPr lang="en-US" sz="2000" b="1" i="1" dirty="0">
              <a:solidFill>
                <a:srgbClr val="0070C0"/>
              </a:solidFill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4282" y="3500438"/>
            <a:ext cx="878687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nb-NO" sz="2000" b="1" dirty="0" smtClean="0">
                <a:ea typeface="Arial Unicode MS" pitchFamily="34" charset="-128"/>
                <a:cs typeface="Arial" pitchFamily="34" charset="0"/>
              </a:rPr>
              <a:t>A business activity : </a:t>
            </a:r>
            <a:r>
              <a:rPr lang="nb-NO" sz="2000" b="1" i="1" dirty="0" smtClean="0">
                <a:solidFill>
                  <a:srgbClr val="0070C0"/>
                </a:solidFill>
                <a:ea typeface="Arial Unicode MS" pitchFamily="34" charset="-128"/>
                <a:cs typeface="Arial" pitchFamily="34" charset="0"/>
              </a:rPr>
              <a:t>John Stark</a:t>
            </a:r>
            <a:endParaRPr lang="en-US" sz="2000" b="1" i="1" dirty="0">
              <a:solidFill>
                <a:srgbClr val="0070C0"/>
              </a:solidFill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14282" y="3766425"/>
            <a:ext cx="8786874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200" b="1" dirty="0" smtClean="0">
                <a:ea typeface="Arial Unicode MS" pitchFamily="34" charset="-128"/>
                <a:cs typeface="Arial" pitchFamily="34" charset="0"/>
                <a:hlinkClick r:id="rId4"/>
              </a:rPr>
              <a:t>http://www.johnstark.com/</a:t>
            </a:r>
            <a:r>
              <a:rPr lang="en-US" sz="1200" b="1" dirty="0" smtClean="0"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ea typeface="Arial Unicode MS" pitchFamily="34" charset="-128"/>
                <a:cs typeface="Arial" pitchFamily="34" charset="0"/>
              </a:rPr>
              <a:t>(retrieved 12th October 2008)</a:t>
            </a:r>
            <a:endParaRPr lang="en-US" sz="1200" b="1" dirty="0">
              <a:solidFill>
                <a:schemeClr val="tx2">
                  <a:lumMod val="50000"/>
                </a:schemeClr>
              </a:solidFill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14282" y="171370"/>
            <a:ext cx="878687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nb-NO" sz="2000" b="1" dirty="0" smtClean="0">
                <a:ea typeface="Arial Unicode MS" pitchFamily="34" charset="-128"/>
                <a:cs typeface="Arial" pitchFamily="34" charset="0"/>
              </a:rPr>
              <a:t>An information, enterpise, transformational business strategy : </a:t>
            </a:r>
            <a:r>
              <a:rPr lang="nb-NO" sz="2000" b="1" i="1" dirty="0" smtClean="0">
                <a:solidFill>
                  <a:srgbClr val="0070C0"/>
                </a:solidFill>
                <a:ea typeface="Arial Unicode MS" pitchFamily="34" charset="-128"/>
                <a:cs typeface="Arial" pitchFamily="34" charset="0"/>
              </a:rPr>
              <a:t>Siemens PLM</a:t>
            </a:r>
            <a:endParaRPr lang="en-US" sz="2000" b="1" i="1" dirty="0">
              <a:solidFill>
                <a:srgbClr val="0070C0"/>
              </a:solidFill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14282" y="471523"/>
            <a:ext cx="8786874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200" b="1" dirty="0" smtClean="0">
                <a:ea typeface="Arial Unicode MS" pitchFamily="34" charset="-128"/>
                <a:cs typeface="Arial" pitchFamily="34" charset="0"/>
                <a:hlinkClick r:id="rId5"/>
              </a:rPr>
              <a:t>http://www.plm.automation.siemens.com/en_us/about_us/facts_philosophy/define_plm.shtml</a:t>
            </a:r>
            <a:r>
              <a:rPr lang="en-US" sz="1200" b="1" dirty="0" smtClean="0"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ea typeface="Arial Unicode MS" pitchFamily="34" charset="-128"/>
                <a:cs typeface="Arial" pitchFamily="34" charset="0"/>
              </a:rPr>
              <a:t>(retrieved 12th October 2008)</a:t>
            </a:r>
            <a:endParaRPr lang="en-US" sz="1200" b="1" dirty="0">
              <a:solidFill>
                <a:schemeClr val="tx2">
                  <a:lumMod val="50000"/>
                </a:schemeClr>
              </a:solidFill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14282" y="2511318"/>
            <a:ext cx="8786874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200" b="1" dirty="0" smtClean="0">
                <a:ea typeface="Arial Unicode MS" pitchFamily="34" charset="-128"/>
                <a:cs typeface="Arial" pitchFamily="34" charset="0"/>
                <a:hlinkClick r:id="rId4"/>
              </a:rPr>
              <a:t>http://www.egr.msu.edu/classes/ece480/goodman/GrievesPresnApr06.pdf</a:t>
            </a:r>
            <a:r>
              <a:rPr lang="en-US" sz="1200" b="1" dirty="0" smtClean="0"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ea typeface="Arial Unicode MS" pitchFamily="34" charset="-128"/>
                <a:cs typeface="Arial" pitchFamily="34" charset="0"/>
              </a:rPr>
              <a:t>(retrieved 12th October 2008)</a:t>
            </a:r>
            <a:endParaRPr lang="en-US" sz="1200" b="1" dirty="0">
              <a:solidFill>
                <a:schemeClr val="tx2">
                  <a:lumMod val="50000"/>
                </a:schemeClr>
              </a:solidFill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1438" y="142852"/>
            <a:ext cx="9001156" cy="2714644"/>
          </a:xfrm>
          <a:prstGeom prst="rect">
            <a:avLst/>
          </a:prstGeom>
          <a:noFill/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r"/>
            <a:r>
              <a:rPr lang="nb-NO" dirty="0" smtClean="0"/>
              <a:t>theory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71406" y="3000372"/>
            <a:ext cx="9001156" cy="1071570"/>
          </a:xfrm>
          <a:prstGeom prst="rect">
            <a:avLst/>
          </a:prstGeom>
          <a:noFill/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r"/>
            <a:r>
              <a:rPr lang="nb-NO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practice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1406" y="4214818"/>
            <a:ext cx="9001156" cy="1143008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r"/>
            <a:r>
              <a:rPr lang="nb-NO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market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3" name="Rectangle 3"/>
          <p:cNvSpPr txBox="1">
            <a:spLocks/>
          </p:cNvSpPr>
          <p:nvPr/>
        </p:nvSpPr>
        <p:spPr>
          <a:xfrm>
            <a:off x="1800000" y="5400000"/>
            <a:ext cx="7286676" cy="940611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-150" normalizeH="0" baseline="0" noProof="0" dirty="0" smtClean="0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figure 6 </a:t>
            </a:r>
            <a:r>
              <a:rPr kumimoji="0" lang="en-US" sz="3200" b="1" i="0" u="none" strike="noStrike" kern="1200" cap="none" spc="-150" normalizeH="0" baseline="0" noProof="0" dirty="0" smtClean="0">
                <a:ln/>
                <a:solidFill>
                  <a:schemeClr val="accent1"/>
                </a:solidFill>
                <a:effectLst>
                  <a:reflection blurRad="12700" stA="50000" endPos="50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The 3 meanings of PLM</a:t>
            </a:r>
            <a:endParaRPr kumimoji="0" lang="en-US" sz="3200" b="1" i="0" u="none" strike="noStrike" kern="1200" cap="none" spc="-150" normalizeH="0" baseline="0" noProof="0" dirty="0">
              <a:ln/>
              <a:solidFill>
                <a:schemeClr val="tx1"/>
              </a:solidFill>
              <a:effectLst>
                <a:reflection blurRad="12700" stA="50000" endPos="50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5" name="Rectangle 4"/>
          <p:cNvSpPr>
            <a:spLocks noGrp="1"/>
          </p:cNvSpPr>
          <p:nvPr>
            <p:ph type="body" idx="1"/>
          </p:nvPr>
        </p:nvSpPr>
        <p:spPr>
          <a:xfrm>
            <a:off x="71406" y="6305578"/>
            <a:ext cx="1571636" cy="338132"/>
          </a:xfrm>
        </p:spPr>
        <p:txBody>
          <a:bodyPr>
            <a:normAutofit/>
          </a:bodyPr>
          <a:lstStyle>
            <a:extLst/>
          </a:lstStyle>
          <a:p>
            <a:r>
              <a:rPr lang="en-US" sz="1200" dirty="0" smtClean="0"/>
              <a:t>PLM ideas in motion.</a:t>
            </a:r>
            <a:endParaRPr lang="en-US" sz="1200" dirty="0"/>
          </a:p>
        </p:txBody>
      </p:sp>
      <p:sp>
        <p:nvSpPr>
          <p:cNvPr id="36" name="Rectangle 3"/>
          <p:cNvSpPr txBox="1">
            <a:spLocks/>
          </p:cNvSpPr>
          <p:nvPr/>
        </p:nvSpPr>
        <p:spPr>
          <a:xfrm>
            <a:off x="71406" y="5857892"/>
            <a:ext cx="1428760" cy="440545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all" spc="-150" normalizeH="0" baseline="0" noProof="0" dirty="0" err="1" smtClean="0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PLM</a:t>
            </a:r>
            <a:r>
              <a:rPr kumimoji="0" lang="en-US" sz="2400" b="1" i="0" u="none" strike="noStrike" kern="1200" cap="none" spc="-150" normalizeH="0" baseline="0" noProof="0" dirty="0" err="1" smtClean="0">
                <a:ln/>
                <a:solidFill>
                  <a:schemeClr val="accent1"/>
                </a:solidFill>
                <a:effectLst>
                  <a:reflection blurRad="12700" stA="50000" endPos="50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talks</a:t>
            </a:r>
            <a:endParaRPr kumimoji="0" lang="en-US" sz="2400" b="1" i="0" u="none" strike="noStrike" kern="1200" cap="all" spc="-150" normalizeH="0" baseline="0" noProof="0" dirty="0">
              <a:ln/>
              <a:solidFill>
                <a:schemeClr val="tx1"/>
              </a:solidFill>
              <a:effectLst>
                <a:reflection blurRad="12700" stA="50000" endPos="50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 txBox="1">
            <a:spLocks/>
          </p:cNvSpPr>
          <p:nvPr/>
        </p:nvSpPr>
        <p:spPr>
          <a:xfrm>
            <a:off x="71406" y="6305578"/>
            <a:ext cx="1571636" cy="338132"/>
          </a:xfrm>
          <a:prstGeom prst="rect">
            <a:avLst/>
          </a:prstGeom>
        </p:spPr>
        <p:txBody>
          <a:bodyPr vert="horz" anchor="t">
            <a:normAutofit/>
          </a:bodyPr>
          <a:lstStyle>
            <a:extLst/>
          </a:lstStyle>
          <a:p>
            <a:pPr marL="374904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 typeface="Wingdings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PLM ideas in motion.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5786" y="1214422"/>
            <a:ext cx="7500990" cy="39703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nb-NO" sz="3600" b="1" dirty="0" smtClean="0">
                <a:ea typeface="Arial Unicode MS" pitchFamily="34" charset="-128"/>
                <a:cs typeface="Arial" pitchFamily="34" charset="0"/>
              </a:rPr>
              <a:t>PLM. A definition.</a:t>
            </a:r>
          </a:p>
          <a:p>
            <a:endParaRPr lang="nb-NO" sz="3600" b="1" dirty="0" smtClean="0">
              <a:ea typeface="Arial Unicode MS" pitchFamily="34" charset="-128"/>
              <a:cs typeface="Arial" pitchFamily="34" charset="0"/>
            </a:endParaRPr>
          </a:p>
          <a:p>
            <a:r>
              <a:rPr lang="nb-NO" sz="3600" b="1" dirty="0" smtClean="0">
                <a:ea typeface="Arial Unicode MS" pitchFamily="34" charset="-128"/>
                <a:cs typeface="Arial" pitchFamily="34" charset="0"/>
              </a:rPr>
              <a:t>Oslo (Norway), 12</a:t>
            </a:r>
            <a:r>
              <a:rPr lang="nb-NO" sz="3600" b="1" baseline="30000" dirty="0" smtClean="0">
                <a:ea typeface="Arial Unicode MS" pitchFamily="34" charset="-128"/>
                <a:cs typeface="Arial" pitchFamily="34" charset="0"/>
              </a:rPr>
              <a:t>th</a:t>
            </a:r>
            <a:r>
              <a:rPr lang="nb-NO" sz="3600" b="1" dirty="0" smtClean="0">
                <a:ea typeface="Arial Unicode MS" pitchFamily="34" charset="-128"/>
                <a:cs typeface="Arial" pitchFamily="34" charset="0"/>
              </a:rPr>
              <a:t> October 2008</a:t>
            </a:r>
          </a:p>
          <a:p>
            <a:r>
              <a:rPr lang="nb-NO" sz="3600" b="1" dirty="0" smtClean="0">
                <a:ea typeface="Arial Unicode MS" pitchFamily="34" charset="-128"/>
                <a:cs typeface="Arial" pitchFamily="34" charset="0"/>
              </a:rPr>
              <a:t>Matthieu Serge Blanpain</a:t>
            </a:r>
          </a:p>
          <a:p>
            <a:endParaRPr lang="nb-NO" sz="3600" b="1" dirty="0" smtClean="0">
              <a:ea typeface="Arial Unicode MS" pitchFamily="34" charset="-128"/>
              <a:cs typeface="Arial" pitchFamily="34" charset="0"/>
            </a:endParaRPr>
          </a:p>
          <a:p>
            <a:r>
              <a:rPr lang="nb-NO" sz="3600" b="1" dirty="0" smtClean="0">
                <a:ea typeface="Arial Unicode MS" pitchFamily="34" charset="-128"/>
                <a:cs typeface="Arial" pitchFamily="34" charset="0"/>
              </a:rPr>
              <a:t>High resolution and transcript available at www.plmtalks.com</a:t>
            </a:r>
            <a:endParaRPr lang="en-US" sz="3600" b="1" dirty="0"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6" name="Rectangle 3"/>
          <p:cNvSpPr txBox="1">
            <a:spLocks/>
          </p:cNvSpPr>
          <p:nvPr/>
        </p:nvSpPr>
        <p:spPr>
          <a:xfrm>
            <a:off x="71406" y="5857892"/>
            <a:ext cx="1428760" cy="440545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all" spc="-150" normalizeH="0" baseline="0" noProof="0" dirty="0" err="1" smtClean="0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PLM</a:t>
            </a:r>
            <a:r>
              <a:rPr kumimoji="0" lang="en-US" sz="2400" b="1" i="0" u="none" strike="noStrike" kern="1200" cap="none" spc="-150" normalizeH="0" baseline="0" noProof="0" dirty="0" err="1" smtClean="0">
                <a:ln/>
                <a:solidFill>
                  <a:schemeClr val="accent1"/>
                </a:solidFill>
                <a:effectLst>
                  <a:reflection blurRad="12700" stA="50000" endPos="50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talks</a:t>
            </a:r>
            <a:endParaRPr kumimoji="0" lang="en-US" sz="2400" b="1" i="0" u="none" strike="noStrike" kern="1200" cap="all" spc="-150" normalizeH="0" baseline="0" noProof="0" dirty="0">
              <a:ln/>
              <a:solidFill>
                <a:schemeClr val="tx1"/>
              </a:solidFill>
              <a:effectLst>
                <a:reflection blurRad="12700" stA="50000" endPos="50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roducingPowerPoint2007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53000"/>
                <a:satMod val="200000"/>
              </a:schemeClr>
              <a:schemeClr val="phClr">
                <a:tint val="78000"/>
                <a:satMod val="230000"/>
              </a:schemeClr>
            </a:duotone>
          </a:blip>
          <a:tile tx="0" ty="0" sx="90000" sy="9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IntroducingPowerPoint2007</Template>
  <TotalTime>0</TotalTime>
  <Words>665</Words>
  <Application>Microsoft Office PowerPoint</Application>
  <PresentationFormat>On-screen Show (4:3)</PresentationFormat>
  <Paragraphs>153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IntroducingPowerPoint2007</vt:lpstr>
      <vt:lpstr>PLMtalks</vt:lpstr>
      <vt:lpstr>Slide 2</vt:lpstr>
      <vt:lpstr>figure 1  ”PLM” is widely employed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PLM. A definition.</dc:title>
  <dc:subject>PLM talks</dc:subject>
  <dc:creator/>
  <cp:lastModifiedBy/>
  <cp:revision>1</cp:revision>
  <dcterms:created xsi:type="dcterms:W3CDTF">2008-09-14T20:43:47Z</dcterms:created>
  <dcterms:modified xsi:type="dcterms:W3CDTF">2008-10-28T21:44:44Z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